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52"/>
  </p:notesMasterIdLst>
  <p:sldIdLst>
    <p:sldId id="256" r:id="rId2"/>
    <p:sldId id="257" r:id="rId3"/>
    <p:sldId id="258" r:id="rId4"/>
    <p:sldId id="259" r:id="rId5"/>
    <p:sldId id="298" r:id="rId6"/>
    <p:sldId id="319" r:id="rId7"/>
    <p:sldId id="260" r:id="rId8"/>
    <p:sldId id="261" r:id="rId9"/>
    <p:sldId id="262" r:id="rId10"/>
    <p:sldId id="264" r:id="rId11"/>
    <p:sldId id="263" r:id="rId12"/>
    <p:sldId id="313" r:id="rId13"/>
    <p:sldId id="299" r:id="rId14"/>
    <p:sldId id="315" r:id="rId15"/>
    <p:sldId id="316" r:id="rId16"/>
    <p:sldId id="265" r:id="rId17"/>
    <p:sldId id="302" r:id="rId18"/>
    <p:sldId id="303" r:id="rId19"/>
    <p:sldId id="308" r:id="rId20"/>
    <p:sldId id="304" r:id="rId21"/>
    <p:sldId id="292" r:id="rId22"/>
    <p:sldId id="305" r:id="rId23"/>
    <p:sldId id="267" r:id="rId24"/>
    <p:sldId id="281" r:id="rId25"/>
    <p:sldId id="282" r:id="rId26"/>
    <p:sldId id="286" r:id="rId27"/>
    <p:sldId id="284" r:id="rId28"/>
    <p:sldId id="287" r:id="rId29"/>
    <p:sldId id="268" r:id="rId30"/>
    <p:sldId id="289" r:id="rId31"/>
    <p:sldId id="291" r:id="rId32"/>
    <p:sldId id="290" r:id="rId33"/>
    <p:sldId id="288" r:id="rId34"/>
    <p:sldId id="293" r:id="rId35"/>
    <p:sldId id="294" r:id="rId36"/>
    <p:sldId id="297" r:id="rId37"/>
    <p:sldId id="295" r:id="rId38"/>
    <p:sldId id="270" r:id="rId39"/>
    <p:sldId id="275" r:id="rId40"/>
    <p:sldId id="276" r:id="rId41"/>
    <p:sldId id="311" r:id="rId42"/>
    <p:sldId id="318" r:id="rId43"/>
    <p:sldId id="320" r:id="rId44"/>
    <p:sldId id="321" r:id="rId45"/>
    <p:sldId id="317" r:id="rId46"/>
    <p:sldId id="312" r:id="rId47"/>
    <p:sldId id="277" r:id="rId48"/>
    <p:sldId id="309" r:id="rId49"/>
    <p:sldId id="279" r:id="rId50"/>
    <p:sldId id="28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CDFB"/>
    <a:srgbClr val="CDFFE6"/>
    <a:srgbClr val="EEEE32"/>
    <a:srgbClr val="D43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417" autoAdjust="0"/>
    <p:restoredTop sz="67846" autoAdjust="0"/>
  </p:normalViewPr>
  <p:slideViewPr>
    <p:cSldViewPr snapToGrid="0">
      <p:cViewPr>
        <p:scale>
          <a:sx n="100" d="100"/>
          <a:sy n="100" d="100"/>
        </p:scale>
        <p:origin x="-2688" y="-10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26BC5-3FF8-45B9-8F14-DF3F98B7290B}" type="datetimeFigureOut">
              <a:rPr lang="en-US" smtClean="0"/>
              <a:t>11/30/2024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76E97-96F5-4A51-917F-A429007C1191}" type="slidenum">
              <a:rPr lang="en-US" smtClean="0"/>
              <a:t>‹#›</a:t>
            </a:fld>
            <a:endParaRPr lang="en-US"/>
          </a:p>
        </p:txBody>
      </p:sp>
    </p:spTree>
    <p:extLst>
      <p:ext uri="{BB962C8B-B14F-4D97-AF65-F5344CB8AC3E}">
        <p14:creationId xmlns:p14="http://schemas.microsoft.com/office/powerpoint/2010/main" val="104560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2"/>
                </a:solidFill>
              </a:rPr>
              <a:t>Creating a Geospatial Map of Light Attenuation from Suspended Sediment Plumes</a:t>
            </a:r>
          </a:p>
          <a:p>
            <a:endParaRPr lang="en-US" sz="1200" dirty="0">
              <a:solidFill>
                <a:schemeClr val="tx2"/>
              </a:solidFill>
            </a:endParaRPr>
          </a:p>
          <a:p>
            <a:r>
              <a:rPr lang="en-US" sz="1200" dirty="0">
                <a:solidFill>
                  <a:schemeClr val="tx2"/>
                </a:solidFill>
              </a:rPr>
              <a:t>Official logo of university</a:t>
            </a:r>
          </a:p>
          <a:p>
            <a:r>
              <a:rPr lang="en-US" sz="1200" dirty="0">
                <a:solidFill>
                  <a:schemeClr val="tx2"/>
                </a:solidFill>
              </a:rPr>
              <a:t>Program I am in</a:t>
            </a:r>
          </a:p>
          <a:p>
            <a:r>
              <a:rPr lang="en-US" sz="1200" dirty="0">
                <a:solidFill>
                  <a:schemeClr val="tx2"/>
                </a:solidFill>
              </a:rPr>
              <a:t>Committee members</a:t>
            </a:r>
          </a:p>
        </p:txBody>
      </p:sp>
      <p:sp>
        <p:nvSpPr>
          <p:cNvPr id="4" name="Slide Number Placeholder 3"/>
          <p:cNvSpPr>
            <a:spLocks noGrp="1"/>
          </p:cNvSpPr>
          <p:nvPr>
            <p:ph type="sldNum" sz="quarter" idx="5"/>
          </p:nvPr>
        </p:nvSpPr>
        <p:spPr/>
        <p:txBody>
          <a:bodyPr/>
          <a:lstStyle/>
          <a:p>
            <a:fld id="{C3D76E97-96F5-4A51-917F-A429007C1191}" type="slidenum">
              <a:rPr lang="en-US" smtClean="0"/>
              <a:t>1</a:t>
            </a:fld>
            <a:endParaRPr lang="en-US"/>
          </a:p>
        </p:txBody>
      </p:sp>
    </p:spTree>
    <p:extLst>
      <p:ext uri="{BB962C8B-B14F-4D97-AF65-F5344CB8AC3E}">
        <p14:creationId xmlns:p14="http://schemas.microsoft.com/office/powerpoint/2010/main" val="2283039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Start with all elements, make 3 copies, to create maps</a:t>
            </a:r>
          </a:p>
          <a:p>
            <a:r>
              <a:rPr lang="en-US" dirty="0"/>
              <a:t>Define tracks and zones, replace slide 11. </a:t>
            </a:r>
          </a:p>
          <a:p>
            <a:r>
              <a:rPr lang="en-US" dirty="0"/>
              <a:t>Add disturbance areas (to calibrate audience to maps later) – include units. </a:t>
            </a:r>
          </a:p>
          <a:p>
            <a:r>
              <a:rPr lang="en-US" dirty="0"/>
              <a:t>1- white grid (experimental area)</a:t>
            </a:r>
          </a:p>
          <a:p>
            <a:r>
              <a:rPr lang="en-US" dirty="0"/>
              <a:t>2- white and yellow poles </a:t>
            </a:r>
            <a:r>
              <a:rPr lang="en-US" dirty="0" err="1"/>
              <a:t>ll</a:t>
            </a:r>
            <a:r>
              <a:rPr lang="en-US" dirty="0"/>
              <a:t> positioning)</a:t>
            </a:r>
          </a:p>
          <a:p>
            <a:r>
              <a:rPr lang="en-US" dirty="0"/>
              <a:t>3- white yellow and brown (disturbance location) </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12</a:t>
            </a:fld>
            <a:endParaRPr lang="en-US"/>
          </a:p>
        </p:txBody>
      </p:sp>
    </p:spTree>
    <p:extLst>
      <p:ext uri="{BB962C8B-B14F-4D97-AF65-F5344CB8AC3E}">
        <p14:creationId xmlns:p14="http://schemas.microsoft.com/office/powerpoint/2010/main" val="7932165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would be helpful </a:t>
            </a:r>
          </a:p>
          <a:p>
            <a:endParaRPr lang="en-US" dirty="0"/>
          </a:p>
          <a:p>
            <a:r>
              <a:rPr lang="en-US" sz="1800" b="0" i="0" u="none" strike="noStrike" dirty="0">
                <a:solidFill>
                  <a:srgbClr val="000000"/>
                </a:solidFill>
                <a:effectLst/>
                <a:latin typeface="Aptos Narrow" panose="020B0004020202020204" pitchFamily="34" charset="0"/>
              </a:rPr>
              <a:t>10/1/2022</a:t>
            </a:r>
            <a:r>
              <a:rPr lang="en-US" dirty="0"/>
              <a:t> </a:t>
            </a:r>
            <a:r>
              <a:rPr lang="en-US" sz="1800" b="0" i="0" u="none" strike="noStrike" dirty="0">
                <a:solidFill>
                  <a:srgbClr val="000000"/>
                </a:solidFill>
                <a:effectLst/>
                <a:latin typeface="Aptos Narrow" panose="020B0004020202020204" pitchFamily="34" charset="0"/>
              </a:rPr>
              <a:t>1	</a:t>
            </a:r>
            <a:r>
              <a:rPr lang="en-US" dirty="0"/>
              <a:t> </a:t>
            </a:r>
            <a:r>
              <a:rPr lang="en-US" sz="1800" b="0" i="0" u="none" strike="noStrike" dirty="0">
                <a:solidFill>
                  <a:srgbClr val="000000"/>
                </a:solidFill>
                <a:effectLst/>
                <a:latin typeface="Aptos Narrow" panose="020B0004020202020204" pitchFamily="34" charset="0"/>
              </a:rPr>
              <a:t>9:21	</a:t>
            </a:r>
            <a:r>
              <a:rPr lang="en-US" dirty="0"/>
              <a:t> </a:t>
            </a:r>
            <a:r>
              <a:rPr lang="en-US" sz="1800" b="0" i="0" u="none" strike="noStrike" dirty="0">
                <a:solidFill>
                  <a:srgbClr val="000000"/>
                </a:solidFill>
                <a:effectLst/>
                <a:latin typeface="Aptos Narrow" panose="020B0004020202020204" pitchFamily="34" charset="0"/>
              </a:rPr>
              <a:t>9:41</a:t>
            </a:r>
            <a:r>
              <a:rPr lang="en-US" dirty="0"/>
              <a:t> 	</a:t>
            </a:r>
            <a:r>
              <a:rPr lang="en-US" sz="1800" b="0" i="0" u="none" strike="noStrike" dirty="0">
                <a:solidFill>
                  <a:srgbClr val="000000"/>
                </a:solidFill>
                <a:effectLst/>
                <a:latin typeface="Aptos Narrow" panose="020B0004020202020204" pitchFamily="34" charset="0"/>
              </a:rPr>
              <a:t>20.00</a:t>
            </a:r>
            <a:r>
              <a:rPr lang="en-US" dirty="0"/>
              <a:t> </a:t>
            </a:r>
          </a:p>
          <a:p>
            <a:r>
              <a:rPr lang="en-US" sz="1800" b="0" i="0" u="none" strike="noStrike" dirty="0">
                <a:solidFill>
                  <a:srgbClr val="000000"/>
                </a:solidFill>
                <a:effectLst/>
                <a:latin typeface="Aptos Narrow" panose="020B0004020202020204" pitchFamily="34" charset="0"/>
              </a:rPr>
              <a:t>10/1/2022</a:t>
            </a:r>
            <a:r>
              <a:rPr lang="en-US" dirty="0"/>
              <a:t> </a:t>
            </a:r>
            <a:r>
              <a:rPr lang="en-US" sz="1800" b="0" i="0" u="none" strike="noStrike" dirty="0">
                <a:solidFill>
                  <a:srgbClr val="000000"/>
                </a:solidFill>
                <a:effectLst/>
                <a:latin typeface="Aptos Narrow" panose="020B0004020202020204" pitchFamily="34" charset="0"/>
              </a:rPr>
              <a:t>2	</a:t>
            </a:r>
            <a:r>
              <a:rPr lang="en-US" dirty="0"/>
              <a:t> </a:t>
            </a:r>
            <a:r>
              <a:rPr lang="en-US" sz="1800" b="0" i="0" u="none" strike="noStrike" dirty="0">
                <a:solidFill>
                  <a:srgbClr val="000000"/>
                </a:solidFill>
                <a:effectLst/>
                <a:latin typeface="Aptos Narrow" panose="020B0004020202020204" pitchFamily="34" charset="0"/>
              </a:rPr>
              <a:t>10:16</a:t>
            </a:r>
            <a:r>
              <a:rPr lang="en-US" dirty="0"/>
              <a:t> 	</a:t>
            </a:r>
            <a:r>
              <a:rPr lang="en-US" sz="1800" b="0" i="0" u="none" strike="noStrike" dirty="0">
                <a:solidFill>
                  <a:srgbClr val="000000"/>
                </a:solidFill>
                <a:effectLst/>
                <a:latin typeface="Aptos Narrow" panose="020B0004020202020204" pitchFamily="34" charset="0"/>
              </a:rPr>
              <a:t>10:36</a:t>
            </a:r>
            <a:r>
              <a:rPr lang="en-US" dirty="0"/>
              <a:t> 	</a:t>
            </a:r>
            <a:r>
              <a:rPr lang="en-US" sz="1800" b="0" i="0" u="none" strike="noStrike" dirty="0">
                <a:solidFill>
                  <a:srgbClr val="000000"/>
                </a:solidFill>
                <a:effectLst/>
                <a:latin typeface="Aptos Narrow" panose="020B0004020202020204" pitchFamily="34" charset="0"/>
              </a:rPr>
              <a:t>20.00</a:t>
            </a:r>
            <a:r>
              <a:rPr lang="en-US" dirty="0"/>
              <a:t> </a:t>
            </a:r>
          </a:p>
          <a:p>
            <a:r>
              <a:rPr lang="en-US" sz="1800" b="0" i="0" u="none" strike="noStrike" dirty="0">
                <a:solidFill>
                  <a:srgbClr val="000000"/>
                </a:solidFill>
                <a:effectLst/>
                <a:latin typeface="Aptos Narrow" panose="020B0004020202020204" pitchFamily="34" charset="0"/>
              </a:rPr>
              <a:t>10/1/2022</a:t>
            </a:r>
            <a:r>
              <a:rPr lang="en-US" dirty="0"/>
              <a:t> </a:t>
            </a:r>
            <a:r>
              <a:rPr lang="en-US" sz="1800" b="0" i="0" u="none" strike="noStrike" dirty="0">
                <a:solidFill>
                  <a:srgbClr val="000000"/>
                </a:solidFill>
                <a:effectLst/>
                <a:latin typeface="Aptos Narrow" panose="020B0004020202020204" pitchFamily="34" charset="0"/>
              </a:rPr>
              <a:t>3	</a:t>
            </a:r>
            <a:r>
              <a:rPr lang="en-US" dirty="0"/>
              <a:t> </a:t>
            </a:r>
            <a:r>
              <a:rPr lang="en-US" sz="1800" b="0" i="0" u="none" strike="noStrike" dirty="0">
                <a:solidFill>
                  <a:srgbClr val="000000"/>
                </a:solidFill>
                <a:effectLst/>
                <a:latin typeface="Aptos Narrow" panose="020B0004020202020204" pitchFamily="34" charset="0"/>
              </a:rPr>
              <a:t>11:08</a:t>
            </a:r>
            <a:r>
              <a:rPr lang="en-US" dirty="0"/>
              <a:t> 	</a:t>
            </a:r>
            <a:r>
              <a:rPr lang="en-US" sz="1800" b="0" i="0" u="none" strike="noStrike" dirty="0">
                <a:solidFill>
                  <a:srgbClr val="000000"/>
                </a:solidFill>
                <a:effectLst/>
                <a:latin typeface="Aptos Narrow" panose="020B0004020202020204" pitchFamily="34" charset="0"/>
              </a:rPr>
              <a:t>11:18</a:t>
            </a:r>
            <a:r>
              <a:rPr lang="en-US" dirty="0"/>
              <a:t> 	</a:t>
            </a:r>
            <a:r>
              <a:rPr lang="en-US" sz="1800" b="0" i="0" u="none" strike="noStrike" dirty="0">
                <a:solidFill>
                  <a:srgbClr val="000000"/>
                </a:solidFill>
                <a:effectLst/>
                <a:latin typeface="Aptos Narrow" panose="020B0004020202020204" pitchFamily="34" charset="0"/>
              </a:rPr>
              <a:t>10.00</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DJI0835 - video</a:t>
            </a:r>
          </a:p>
        </p:txBody>
      </p:sp>
      <p:sp>
        <p:nvSpPr>
          <p:cNvPr id="4" name="Slide Number Placeholder 3"/>
          <p:cNvSpPr>
            <a:spLocks noGrp="1"/>
          </p:cNvSpPr>
          <p:nvPr>
            <p:ph type="sldNum" sz="quarter" idx="5"/>
          </p:nvPr>
        </p:nvSpPr>
        <p:spPr/>
        <p:txBody>
          <a:bodyPr/>
          <a:lstStyle/>
          <a:p>
            <a:fld id="{C3D76E97-96F5-4A51-917F-A429007C1191}" type="slidenum">
              <a:rPr lang="en-US" smtClean="0"/>
              <a:t>13</a:t>
            </a:fld>
            <a:endParaRPr lang="en-US"/>
          </a:p>
        </p:txBody>
      </p:sp>
    </p:spTree>
    <p:extLst>
      <p:ext uri="{BB962C8B-B14F-4D97-AF65-F5344CB8AC3E}">
        <p14:creationId xmlns:p14="http://schemas.microsoft.com/office/powerpoint/2010/main" val="3264898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 layout – 4 poles per track </a:t>
            </a:r>
          </a:p>
          <a:p>
            <a:r>
              <a:rPr lang="en-US" dirty="0"/>
              <a:t>Needed to be modified because of poor results </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14</a:t>
            </a:fld>
            <a:endParaRPr lang="en-US"/>
          </a:p>
        </p:txBody>
      </p:sp>
    </p:spTree>
    <p:extLst>
      <p:ext uri="{BB962C8B-B14F-4D97-AF65-F5344CB8AC3E}">
        <p14:creationId xmlns:p14="http://schemas.microsoft.com/office/powerpoint/2010/main" val="37958905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Thicker </a:t>
            </a:r>
            <a:r>
              <a:rPr lang="en-US" dirty="0" err="1"/>
              <a:t>dist</a:t>
            </a:r>
            <a:r>
              <a:rPr lang="en-US" dirty="0"/>
              <a:t> line </a:t>
            </a:r>
          </a:p>
        </p:txBody>
      </p:sp>
      <p:sp>
        <p:nvSpPr>
          <p:cNvPr id="4" name="Slide Number Placeholder 3"/>
          <p:cNvSpPr>
            <a:spLocks noGrp="1"/>
          </p:cNvSpPr>
          <p:nvPr>
            <p:ph type="sldNum" sz="quarter" idx="5"/>
          </p:nvPr>
        </p:nvSpPr>
        <p:spPr/>
        <p:txBody>
          <a:bodyPr/>
          <a:lstStyle/>
          <a:p>
            <a:fld id="{C3D76E97-96F5-4A51-917F-A429007C1191}" type="slidenum">
              <a:rPr lang="en-US" smtClean="0"/>
              <a:t>15</a:t>
            </a:fld>
            <a:endParaRPr lang="en-US"/>
          </a:p>
        </p:txBody>
      </p:sp>
    </p:spTree>
    <p:extLst>
      <p:ext uri="{BB962C8B-B14F-4D97-AF65-F5344CB8AC3E}">
        <p14:creationId xmlns:p14="http://schemas.microsoft.com/office/powerpoint/2010/main" val="15317981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Rebar placed inside PVC to hold upright</a:t>
            </a:r>
          </a:p>
          <a:p>
            <a:r>
              <a:rPr lang="en-US" sz="1200" dirty="0"/>
              <a:t>Peg inserted to lowest PVC to prevent turning due to currents</a:t>
            </a:r>
          </a:p>
          <a:p>
            <a:r>
              <a:rPr lang="en-US" sz="1200" dirty="0"/>
              <a:t>Try to get better picture of logger and have arrows explaining instead of text </a:t>
            </a:r>
          </a:p>
          <a:p>
            <a:endParaRPr lang="en-US" sz="1200" dirty="0"/>
          </a:p>
          <a:p>
            <a:r>
              <a:rPr lang="en-US" sz="1200" dirty="0"/>
              <a:t>Hand Motions</a:t>
            </a:r>
          </a:p>
          <a:p>
            <a:r>
              <a:rPr lang="en-US" sz="1200" dirty="0"/>
              <a:t>Mention </a:t>
            </a:r>
            <a:r>
              <a:rPr lang="en-US" sz="1200" dirty="0" err="1"/>
              <a:t>airlogger</a:t>
            </a:r>
            <a:r>
              <a:rPr lang="en-US" sz="1200" dirty="0"/>
              <a:t> – not used in our analysis</a:t>
            </a:r>
          </a:p>
          <a:p>
            <a:r>
              <a:rPr lang="en-US" sz="1200" dirty="0"/>
              <a:t>Explain HOBO </a:t>
            </a:r>
            <a:r>
              <a:rPr lang="en-US" sz="1200" dirty="0" err="1"/>
              <a:t>lightlogger</a:t>
            </a:r>
            <a:r>
              <a:rPr lang="en-US" sz="1200" dirty="0"/>
              <a:t> – instrument que </a:t>
            </a:r>
            <a:r>
              <a:rPr lang="en-US" sz="1200" dirty="0" err="1"/>
              <a:t>collecciona</a:t>
            </a:r>
            <a:r>
              <a:rPr lang="en-US" sz="1200" dirty="0"/>
              <a:t> </a:t>
            </a:r>
            <a:r>
              <a:rPr lang="en-US" sz="1200" dirty="0" err="1"/>
              <a:t>intensidad</a:t>
            </a:r>
            <a:r>
              <a:rPr lang="en-US" sz="1200" dirty="0"/>
              <a:t> de luz y temp a traves de sensors </a:t>
            </a:r>
            <a:r>
              <a:rPr lang="en-US" sz="1200" dirty="0" err="1"/>
              <a:t>fotoelectricos</a:t>
            </a:r>
            <a:r>
              <a:rPr lang="en-US" sz="1200" dirty="0"/>
              <a:t> y </a:t>
            </a:r>
            <a:r>
              <a:rPr lang="en-US" sz="1200" dirty="0" err="1"/>
              <a:t>recoge</a:t>
            </a:r>
            <a:r>
              <a:rPr lang="en-US" sz="1200" dirty="0"/>
              <a:t> la </a:t>
            </a:r>
            <a:r>
              <a:rPr lang="en-US" sz="1200" dirty="0" err="1"/>
              <a:t>informacion</a:t>
            </a:r>
            <a:r>
              <a:rPr lang="en-US" sz="1200" dirty="0"/>
              <a:t> </a:t>
            </a:r>
            <a:r>
              <a:rPr lang="en-US" sz="1200" dirty="0" err="1"/>
              <a:t>digitalmente</a:t>
            </a:r>
            <a:r>
              <a:rPr lang="en-US" sz="1200" dirty="0"/>
              <a:t> para posterior </a:t>
            </a:r>
            <a:r>
              <a:rPr lang="en-US" sz="1200" dirty="0" err="1"/>
              <a:t>prcesamiento</a:t>
            </a:r>
            <a:r>
              <a:rPr lang="en-US" sz="1200" dirty="0"/>
              <a:t> </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16</a:t>
            </a:fld>
            <a:endParaRPr lang="en-US"/>
          </a:p>
        </p:txBody>
      </p:sp>
    </p:spTree>
    <p:extLst>
      <p:ext uri="{BB962C8B-B14F-4D97-AF65-F5344CB8AC3E}">
        <p14:creationId xmlns:p14="http://schemas.microsoft.com/office/powerpoint/2010/main" val="1601584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the times experiments were done. Talk about multiple disturbances. Talk about how within a day 2 to 3 experimental disturbances were made. Talk about data collection times. </a:t>
            </a:r>
          </a:p>
          <a:p>
            <a:r>
              <a:rPr lang="en-US" dirty="0"/>
              <a:t>Interested in light attn occurring during disturbance periods. Waited enough for plumes to go away before next disturbance. – flash few images of how poles were laid out. (wasn’t always the same) – slide 13 first one to show</a:t>
            </a:r>
          </a:p>
          <a:p>
            <a:endParaRPr lang="en-US" dirty="0"/>
          </a:p>
          <a:p>
            <a:r>
              <a:rPr lang="en-US" dirty="0"/>
              <a:t>Opportunity to show computer plotted depictions of experiments. – not added BUT Be ready to explain how notes were taken sometimes of the pole placements. (compass heading) used trigonometry to figure out XY coordinates. </a:t>
            </a:r>
          </a:p>
          <a:p>
            <a:endParaRPr lang="en-US" dirty="0"/>
          </a:p>
          <a:p>
            <a:r>
              <a:rPr lang="en-US" dirty="0"/>
              <a:t>Show picture of disturbances (people walking on tack baselines) </a:t>
            </a:r>
          </a:p>
        </p:txBody>
      </p:sp>
      <p:sp>
        <p:nvSpPr>
          <p:cNvPr id="4" name="Slide Number Placeholder 3"/>
          <p:cNvSpPr>
            <a:spLocks noGrp="1"/>
          </p:cNvSpPr>
          <p:nvPr>
            <p:ph type="sldNum" sz="quarter" idx="5"/>
          </p:nvPr>
        </p:nvSpPr>
        <p:spPr/>
        <p:txBody>
          <a:bodyPr/>
          <a:lstStyle/>
          <a:p>
            <a:fld id="{C3D76E97-96F5-4A51-917F-A429007C1191}" type="slidenum">
              <a:rPr lang="en-US" smtClean="0"/>
              <a:t>17</a:t>
            </a:fld>
            <a:endParaRPr lang="en-US"/>
          </a:p>
        </p:txBody>
      </p:sp>
    </p:spTree>
    <p:extLst>
      <p:ext uri="{BB962C8B-B14F-4D97-AF65-F5344CB8AC3E}">
        <p14:creationId xmlns:p14="http://schemas.microsoft.com/office/powerpoint/2010/main" val="2757537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 time to time </a:t>
            </a:r>
          </a:p>
          <a:p>
            <a:r>
              <a:rPr lang="en-US" dirty="0" err="1"/>
              <a:t>Bulletpoints</a:t>
            </a:r>
            <a:r>
              <a:rPr lang="en-US" dirty="0"/>
              <a:t> – talk about each file (visual aid to show how each connects) </a:t>
            </a:r>
          </a:p>
          <a:p>
            <a:r>
              <a:rPr lang="en-US" dirty="0"/>
              <a:t>Zoom in on one and explain </a:t>
            </a:r>
          </a:p>
        </p:txBody>
      </p:sp>
      <p:sp>
        <p:nvSpPr>
          <p:cNvPr id="4" name="Slide Number Placeholder 3"/>
          <p:cNvSpPr>
            <a:spLocks noGrp="1"/>
          </p:cNvSpPr>
          <p:nvPr>
            <p:ph type="sldNum" sz="quarter" idx="5"/>
          </p:nvPr>
        </p:nvSpPr>
        <p:spPr/>
        <p:txBody>
          <a:bodyPr/>
          <a:lstStyle/>
          <a:p>
            <a:fld id="{C3D76E97-96F5-4A51-917F-A429007C1191}" type="slidenum">
              <a:rPr lang="en-US" smtClean="0"/>
              <a:t>18</a:t>
            </a:fld>
            <a:endParaRPr lang="en-US"/>
          </a:p>
        </p:txBody>
      </p:sp>
    </p:spTree>
    <p:extLst>
      <p:ext uri="{BB962C8B-B14F-4D97-AF65-F5344CB8AC3E}">
        <p14:creationId xmlns:p14="http://schemas.microsoft.com/office/powerpoint/2010/main" val="3817973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Scripts – represented as  a rectangle, not code. What it is doing in relation to data files. </a:t>
            </a:r>
          </a:p>
          <a:p>
            <a:r>
              <a:rPr lang="en-US" dirty="0"/>
              <a:t>R scripts (2). Studio – makes it easier to develop </a:t>
            </a:r>
            <a:r>
              <a:rPr lang="en-US" dirty="0" err="1"/>
              <a:t>Rcode</a:t>
            </a:r>
            <a:r>
              <a:rPr lang="en-US" dirty="0"/>
              <a:t> </a:t>
            </a:r>
          </a:p>
          <a:p>
            <a:r>
              <a:rPr lang="en-US" dirty="0"/>
              <a:t>Different color of scripts </a:t>
            </a:r>
          </a:p>
          <a:p>
            <a:r>
              <a:rPr lang="en-US" dirty="0"/>
              <a:t>Represent files going into script </a:t>
            </a:r>
          </a:p>
          <a:p>
            <a:r>
              <a:rPr lang="en-US" dirty="0"/>
              <a:t>Inputs – script – outputs (label on ppt)</a:t>
            </a:r>
          </a:p>
          <a:p>
            <a:r>
              <a:rPr lang="en-US" dirty="0"/>
              <a:t>Change color of </a:t>
            </a:r>
            <a:r>
              <a:rPr lang="en-US" dirty="0" err="1"/>
              <a:t>Rscripts</a:t>
            </a:r>
            <a:endParaRPr lang="en-US" dirty="0"/>
          </a:p>
          <a:p>
            <a:r>
              <a:rPr lang="en-US" dirty="0"/>
              <a:t>Make everything the same dimensions</a:t>
            </a:r>
          </a:p>
          <a:p>
            <a:endParaRPr lang="en-US" dirty="0"/>
          </a:p>
          <a:p>
            <a:r>
              <a:rPr lang="en-US" dirty="0"/>
              <a:t>Have text pinned to the top and pdf are portrait</a:t>
            </a:r>
          </a:p>
        </p:txBody>
      </p:sp>
      <p:sp>
        <p:nvSpPr>
          <p:cNvPr id="4" name="Slide Number Placeholder 3"/>
          <p:cNvSpPr>
            <a:spLocks noGrp="1"/>
          </p:cNvSpPr>
          <p:nvPr>
            <p:ph type="sldNum" sz="quarter" idx="5"/>
          </p:nvPr>
        </p:nvSpPr>
        <p:spPr/>
        <p:txBody>
          <a:bodyPr/>
          <a:lstStyle/>
          <a:p>
            <a:fld id="{C3D76E97-96F5-4A51-917F-A429007C1191}" type="slidenum">
              <a:rPr lang="en-US" smtClean="0"/>
              <a:t>19</a:t>
            </a:fld>
            <a:endParaRPr lang="en-US"/>
          </a:p>
        </p:txBody>
      </p:sp>
    </p:spTree>
    <p:extLst>
      <p:ext uri="{BB962C8B-B14F-4D97-AF65-F5344CB8AC3E}">
        <p14:creationId xmlns:p14="http://schemas.microsoft.com/office/powerpoint/2010/main" val="3012740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Involve equation being used. – bullet points describe how equation works. </a:t>
            </a:r>
          </a:p>
          <a:p>
            <a:r>
              <a:rPr lang="en-US" dirty="0"/>
              <a:t> Relative Difference, defined as the difference in light level between</a:t>
            </a:r>
          </a:p>
          <a:p>
            <a:r>
              <a:rPr lang="en-US" dirty="0"/>
              <a:t>an upper logger and a lower logger, divided by the upper logger reading, provided a metric that</a:t>
            </a:r>
          </a:p>
          <a:p>
            <a:r>
              <a:rPr lang="en-US" dirty="0"/>
              <a:t>corresponds to the percent of incident light at the top logger that is attenuated by the water</a:t>
            </a:r>
          </a:p>
          <a:p>
            <a:r>
              <a:rPr lang="en-US" dirty="0"/>
              <a:t>column before it is perceived by the lower logger. Plots of Relative Difference show passing</a:t>
            </a:r>
          </a:p>
          <a:p>
            <a:r>
              <a:rPr lang="en-US" dirty="0"/>
              <a:t>sediment plumes as an increase in the difference over time. Alternatively, sediment plumes</a:t>
            </a:r>
          </a:p>
          <a:p>
            <a:r>
              <a:rPr lang="en-US" dirty="0"/>
              <a:t>could be detected as changes in the area beneath the curve representing the total light</a:t>
            </a:r>
          </a:p>
          <a:p>
            <a:r>
              <a:rPr lang="en-US" dirty="0"/>
              <a:t>received. This allowed calculation of the total reduction of light experienced (light budget)</a:t>
            </a:r>
          </a:p>
          <a:p>
            <a:r>
              <a:rPr lang="en-US" dirty="0"/>
              <a:t>during a sediment disturbance plume and indicated the persistence of the plume.</a:t>
            </a:r>
          </a:p>
        </p:txBody>
      </p:sp>
      <p:sp>
        <p:nvSpPr>
          <p:cNvPr id="4" name="Slide Number Placeholder 3"/>
          <p:cNvSpPr>
            <a:spLocks noGrp="1"/>
          </p:cNvSpPr>
          <p:nvPr>
            <p:ph type="sldNum" sz="quarter" idx="5"/>
          </p:nvPr>
        </p:nvSpPr>
        <p:spPr/>
        <p:txBody>
          <a:bodyPr/>
          <a:lstStyle/>
          <a:p>
            <a:fld id="{C3D76E97-96F5-4A51-917F-A429007C1191}" type="slidenum">
              <a:rPr lang="en-US" smtClean="0"/>
              <a:t>20</a:t>
            </a:fld>
            <a:endParaRPr lang="en-US"/>
          </a:p>
        </p:txBody>
      </p:sp>
    </p:spTree>
    <p:extLst>
      <p:ext uri="{BB962C8B-B14F-4D97-AF65-F5344CB8AC3E}">
        <p14:creationId xmlns:p14="http://schemas.microsoft.com/office/powerpoint/2010/main" val="38204767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a:p>
            <a:r>
              <a:rPr lang="en-US" dirty="0"/>
              <a:t>Go after light attn measured. (example output)</a:t>
            </a:r>
          </a:p>
          <a:p>
            <a:r>
              <a:rPr lang="en-US" dirty="0"/>
              <a:t>Use a different day – use a better example (10-01-2022 better)</a:t>
            </a:r>
          </a:p>
          <a:p>
            <a:endParaRPr lang="en-US" dirty="0"/>
          </a:p>
          <a:p>
            <a:r>
              <a:rPr lang="en-US" dirty="0"/>
              <a:t>Add description of intensity, attenuation</a:t>
            </a:r>
          </a:p>
          <a:p>
            <a:endParaRPr lang="en-US" dirty="0"/>
          </a:p>
          <a:p>
            <a:r>
              <a:rPr lang="en-US" dirty="0"/>
              <a:t>Make a Legend</a:t>
            </a:r>
          </a:p>
          <a:p>
            <a:r>
              <a:rPr lang="en-US" dirty="0"/>
              <a:t>Light </a:t>
            </a:r>
            <a:r>
              <a:rPr lang="en-US" dirty="0" err="1"/>
              <a:t>Intesnity</a:t>
            </a:r>
            <a:endParaRPr lang="en-US" dirty="0"/>
          </a:p>
          <a:p>
            <a:r>
              <a:rPr lang="en-US" dirty="0"/>
              <a:t>Logger ID 1 and 2 </a:t>
            </a:r>
          </a:p>
          <a:p>
            <a:endParaRPr lang="en-US" dirty="0"/>
          </a:p>
          <a:p>
            <a:r>
              <a:rPr lang="en-US" dirty="0"/>
              <a:t>Make a normal figure legend</a:t>
            </a:r>
          </a:p>
          <a:p>
            <a:r>
              <a:rPr lang="en-US" dirty="0"/>
              <a:t>Light intensity logger ID</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21</a:t>
            </a:fld>
            <a:endParaRPr lang="en-US"/>
          </a:p>
        </p:txBody>
      </p:sp>
    </p:spTree>
    <p:extLst>
      <p:ext uri="{BB962C8B-B14F-4D97-AF65-F5344CB8AC3E}">
        <p14:creationId xmlns:p14="http://schemas.microsoft.com/office/powerpoint/2010/main" val="2981798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2</a:t>
            </a:fld>
            <a:endParaRPr lang="en-US"/>
          </a:p>
        </p:txBody>
      </p:sp>
    </p:spTree>
    <p:extLst>
      <p:ext uri="{BB962C8B-B14F-4D97-AF65-F5344CB8AC3E}">
        <p14:creationId xmlns:p14="http://schemas.microsoft.com/office/powerpoint/2010/main" val="16321005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how within a disturbance and within a unique zone-tack combo, light attenuation values were averaged across all poles. </a:t>
            </a:r>
          </a:p>
          <a:p>
            <a:r>
              <a:rPr lang="en-US" dirty="0"/>
              <a:t>Averaged the mean within a disturbance across disturbances, for the whole thing we averaged across the dates. </a:t>
            </a:r>
          </a:p>
        </p:txBody>
      </p:sp>
      <p:sp>
        <p:nvSpPr>
          <p:cNvPr id="4" name="Slide Number Placeholder 3"/>
          <p:cNvSpPr>
            <a:spLocks noGrp="1"/>
          </p:cNvSpPr>
          <p:nvPr>
            <p:ph type="sldNum" sz="quarter" idx="5"/>
          </p:nvPr>
        </p:nvSpPr>
        <p:spPr/>
        <p:txBody>
          <a:bodyPr/>
          <a:lstStyle/>
          <a:p>
            <a:fld id="{C3D76E97-96F5-4A51-917F-A429007C1191}" type="slidenum">
              <a:rPr lang="en-US" smtClean="0"/>
              <a:t>22</a:t>
            </a:fld>
            <a:endParaRPr lang="en-US"/>
          </a:p>
        </p:txBody>
      </p:sp>
    </p:spTree>
    <p:extLst>
      <p:ext uri="{BB962C8B-B14F-4D97-AF65-F5344CB8AC3E}">
        <p14:creationId xmlns:p14="http://schemas.microsoft.com/office/powerpoint/2010/main" val="269290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defining light logger pole position</a:t>
            </a:r>
          </a:p>
        </p:txBody>
      </p:sp>
      <p:sp>
        <p:nvSpPr>
          <p:cNvPr id="4" name="Slide Number Placeholder 3"/>
          <p:cNvSpPr>
            <a:spLocks noGrp="1"/>
          </p:cNvSpPr>
          <p:nvPr>
            <p:ph type="sldNum" sz="quarter" idx="5"/>
          </p:nvPr>
        </p:nvSpPr>
        <p:spPr/>
        <p:txBody>
          <a:bodyPr/>
          <a:lstStyle/>
          <a:p>
            <a:fld id="{C3D76E97-96F5-4A51-917F-A429007C1191}" type="slidenum">
              <a:rPr lang="en-US" smtClean="0"/>
              <a:t>24</a:t>
            </a:fld>
            <a:endParaRPr lang="en-US"/>
          </a:p>
        </p:txBody>
      </p:sp>
    </p:spTree>
    <p:extLst>
      <p:ext uri="{BB962C8B-B14F-4D97-AF65-F5344CB8AC3E}">
        <p14:creationId xmlns:p14="http://schemas.microsoft.com/office/powerpoint/2010/main" val="4378996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of all maps at once</a:t>
            </a:r>
          </a:p>
        </p:txBody>
      </p:sp>
      <p:sp>
        <p:nvSpPr>
          <p:cNvPr id="4" name="Slide Number Placeholder 3"/>
          <p:cNvSpPr>
            <a:spLocks noGrp="1"/>
          </p:cNvSpPr>
          <p:nvPr>
            <p:ph type="sldNum" sz="quarter" idx="5"/>
          </p:nvPr>
        </p:nvSpPr>
        <p:spPr/>
        <p:txBody>
          <a:bodyPr/>
          <a:lstStyle/>
          <a:p>
            <a:fld id="{C3D76E97-96F5-4A51-917F-A429007C1191}" type="slidenum">
              <a:rPr lang="en-US" smtClean="0"/>
              <a:t>33</a:t>
            </a:fld>
            <a:endParaRPr lang="en-US"/>
          </a:p>
        </p:txBody>
      </p:sp>
    </p:spTree>
    <p:extLst>
      <p:ext uri="{BB962C8B-B14F-4D97-AF65-F5344CB8AC3E}">
        <p14:creationId xmlns:p14="http://schemas.microsoft.com/office/powerpoint/2010/main" val="22902176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36</a:t>
            </a:fld>
            <a:endParaRPr lang="en-US"/>
          </a:p>
        </p:txBody>
      </p:sp>
    </p:spTree>
    <p:extLst>
      <p:ext uri="{BB962C8B-B14F-4D97-AF65-F5344CB8AC3E}">
        <p14:creationId xmlns:p14="http://schemas.microsoft.com/office/powerpoint/2010/main" val="1536220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10-01-2022 – heatmap doesn’t represent </a:t>
            </a:r>
          </a:p>
          <a:p>
            <a:r>
              <a:rPr lang="en-US" dirty="0"/>
              <a:t>10-01 experiment is the best experiment done. Show one or two tracks/poles. Show 20 or 35ft pole and the 200 ft pole. Timing of plume / timing of attenuation. </a:t>
            </a:r>
          </a:p>
          <a:p>
            <a:endParaRPr lang="en-US" dirty="0"/>
          </a:p>
          <a:p>
            <a:r>
              <a:rPr lang="en-US" dirty="0"/>
              <a:t>Put pdf of </a:t>
            </a:r>
            <a:r>
              <a:rPr lang="en-US" dirty="0" err="1"/>
              <a:t>databook</a:t>
            </a:r>
            <a:r>
              <a:rPr lang="en-US" dirty="0"/>
              <a:t> in repo. </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37</a:t>
            </a:fld>
            <a:endParaRPr lang="en-US"/>
          </a:p>
        </p:txBody>
      </p:sp>
    </p:spTree>
    <p:extLst>
      <p:ext uri="{BB962C8B-B14F-4D97-AF65-F5344CB8AC3E}">
        <p14:creationId xmlns:p14="http://schemas.microsoft.com/office/powerpoint/2010/main" val="2622799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Disturbances collapsed together. </a:t>
            </a:r>
          </a:p>
        </p:txBody>
      </p:sp>
      <p:sp>
        <p:nvSpPr>
          <p:cNvPr id="4" name="Slide Number Placeholder 3"/>
          <p:cNvSpPr>
            <a:spLocks noGrp="1"/>
          </p:cNvSpPr>
          <p:nvPr>
            <p:ph type="sldNum" sz="quarter" idx="5"/>
          </p:nvPr>
        </p:nvSpPr>
        <p:spPr/>
        <p:txBody>
          <a:bodyPr/>
          <a:lstStyle/>
          <a:p>
            <a:fld id="{C3D76E97-96F5-4A51-917F-A429007C1191}" type="slidenum">
              <a:rPr lang="en-US" smtClean="0"/>
              <a:t>38</a:t>
            </a:fld>
            <a:endParaRPr lang="en-US"/>
          </a:p>
        </p:txBody>
      </p:sp>
    </p:spTree>
    <p:extLst>
      <p:ext uri="{BB962C8B-B14F-4D97-AF65-F5344CB8AC3E}">
        <p14:creationId xmlns:p14="http://schemas.microsoft.com/office/powerpoint/2010/main" val="38294052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C – attenuation decreased </a:t>
            </a:r>
          </a:p>
          <a:p>
            <a:pPr marL="285750" indent="-285750">
              <a:buFont typeface="Arial" panose="020B0604020202020204" pitchFamily="34" charset="0"/>
              <a:buChar char="•"/>
            </a:pPr>
            <a:r>
              <a:rPr lang="en-US" dirty="0"/>
              <a:t>B – increase in light attenuation</a:t>
            </a:r>
          </a:p>
          <a:p>
            <a:pPr marL="285750" indent="-285750">
              <a:buFont typeface="Arial" panose="020B0604020202020204" pitchFamily="34" charset="0"/>
              <a:buChar char="•"/>
            </a:pPr>
            <a:r>
              <a:rPr lang="en-US" dirty="0"/>
              <a:t>Results in not too much difference, peak not visible because being averaged with C, beginning of B curve taken into account as well</a:t>
            </a:r>
          </a:p>
          <a:p>
            <a:pPr marL="285750" indent="-285750">
              <a:buFont typeface="Arial" panose="020B0604020202020204" pitchFamily="34" charset="0"/>
              <a:buChar char="•"/>
            </a:pPr>
            <a:r>
              <a:rPr lang="en-US" dirty="0"/>
              <a:t>Doesn’t necessarily completely capture what we want</a:t>
            </a:r>
          </a:p>
          <a:p>
            <a:pPr marL="285750" indent="-285750">
              <a:buFont typeface="Arial" panose="020B0604020202020204" pitchFamily="34" charset="0"/>
              <a:buChar char="•"/>
            </a:pPr>
            <a:r>
              <a:rPr lang="en-US" dirty="0"/>
              <a:t>Depth is a factor causing an issue as some areas start darker than others. </a:t>
            </a:r>
          </a:p>
        </p:txBody>
      </p:sp>
      <p:sp>
        <p:nvSpPr>
          <p:cNvPr id="4" name="Slide Number Placeholder 3"/>
          <p:cNvSpPr>
            <a:spLocks noGrp="1"/>
          </p:cNvSpPr>
          <p:nvPr>
            <p:ph type="sldNum" sz="quarter" idx="5"/>
          </p:nvPr>
        </p:nvSpPr>
        <p:spPr/>
        <p:txBody>
          <a:bodyPr/>
          <a:lstStyle/>
          <a:p>
            <a:fld id="{C3D76E97-96F5-4A51-917F-A429007C1191}" type="slidenum">
              <a:rPr lang="en-US" smtClean="0"/>
              <a:t>39</a:t>
            </a:fld>
            <a:endParaRPr lang="en-US"/>
          </a:p>
        </p:txBody>
      </p:sp>
    </p:spTree>
    <p:extLst>
      <p:ext uri="{BB962C8B-B14F-4D97-AF65-F5344CB8AC3E}">
        <p14:creationId xmlns:p14="http://schemas.microsoft.com/office/powerpoint/2010/main" val="16502403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taken 7 mins after end of last disturbance</a:t>
            </a:r>
          </a:p>
          <a:p>
            <a:r>
              <a:rPr lang="en-US" dirty="0"/>
              <a:t>Disturbance 2 track 3 zone A – </a:t>
            </a:r>
            <a:r>
              <a:rPr lang="en-US" dirty="0" err="1"/>
              <a:t>ll</a:t>
            </a:r>
            <a:r>
              <a:rPr lang="en-US" dirty="0"/>
              <a:t> correlate with the sediment plumes.</a:t>
            </a:r>
          </a:p>
          <a:p>
            <a:r>
              <a:rPr lang="en-US" dirty="0"/>
              <a:t>Blobs of dead seagrass – not close enough to measure the light measure. </a:t>
            </a:r>
          </a:p>
          <a:p>
            <a:r>
              <a:rPr lang="en-US" dirty="0"/>
              <a:t>When put poles out there are some lingering sediments – collection of sediment traps that could have altered the reading on light intensity </a:t>
            </a:r>
          </a:p>
          <a:p>
            <a:r>
              <a:rPr lang="en-US" dirty="0"/>
              <a:t>Expected to see two gradients of sediment plumes. </a:t>
            </a:r>
          </a:p>
          <a:p>
            <a:r>
              <a:rPr lang="en-US" dirty="0"/>
              <a:t>Find interesting heatmap pattern</a:t>
            </a:r>
          </a:p>
          <a:p>
            <a:r>
              <a:rPr lang="en-US" dirty="0"/>
              <a:t>Measuring light attenuation is not always reliable </a:t>
            </a:r>
          </a:p>
          <a:p>
            <a:r>
              <a:rPr lang="en-US" dirty="0" err="1"/>
              <a:t>Cahnge</a:t>
            </a:r>
            <a:r>
              <a:rPr lang="en-US" dirty="0"/>
              <a:t> titles to point of slide – point anomalies</a:t>
            </a:r>
          </a:p>
          <a:p>
            <a:endParaRPr lang="en-US" dirty="0"/>
          </a:p>
          <a:p>
            <a:endParaRPr lang="en-US" dirty="0"/>
          </a:p>
          <a:p>
            <a:r>
              <a:rPr lang="en-US" dirty="0"/>
              <a:t>Put poles where they are </a:t>
            </a:r>
          </a:p>
          <a:p>
            <a:r>
              <a:rPr lang="en-US" dirty="0"/>
              <a:t>Odd result – title about K and L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40</a:t>
            </a:fld>
            <a:endParaRPr lang="en-US"/>
          </a:p>
        </p:txBody>
      </p:sp>
    </p:spTree>
    <p:extLst>
      <p:ext uri="{BB962C8B-B14F-4D97-AF65-F5344CB8AC3E}">
        <p14:creationId xmlns:p14="http://schemas.microsoft.com/office/powerpoint/2010/main" val="3376896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10-01-2022</a:t>
            </a:r>
          </a:p>
          <a:p>
            <a:r>
              <a:rPr lang="en-US" dirty="0"/>
              <a:t>Change title to descriptive title </a:t>
            </a:r>
          </a:p>
        </p:txBody>
      </p:sp>
      <p:sp>
        <p:nvSpPr>
          <p:cNvPr id="4" name="Slide Number Placeholder 3"/>
          <p:cNvSpPr>
            <a:spLocks noGrp="1"/>
          </p:cNvSpPr>
          <p:nvPr>
            <p:ph type="sldNum" sz="quarter" idx="5"/>
          </p:nvPr>
        </p:nvSpPr>
        <p:spPr/>
        <p:txBody>
          <a:bodyPr/>
          <a:lstStyle/>
          <a:p>
            <a:fld id="{C3D76E97-96F5-4A51-917F-A429007C1191}" type="slidenum">
              <a:rPr lang="en-US" smtClean="0"/>
              <a:t>41</a:t>
            </a:fld>
            <a:endParaRPr lang="en-US"/>
          </a:p>
        </p:txBody>
      </p:sp>
    </p:spTree>
    <p:extLst>
      <p:ext uri="{BB962C8B-B14F-4D97-AF65-F5344CB8AC3E}">
        <p14:creationId xmlns:p14="http://schemas.microsoft.com/office/powerpoint/2010/main" val="41306316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42</a:t>
            </a:fld>
            <a:endParaRPr lang="en-US"/>
          </a:p>
        </p:txBody>
      </p:sp>
    </p:spTree>
    <p:extLst>
      <p:ext uri="{BB962C8B-B14F-4D97-AF65-F5344CB8AC3E}">
        <p14:creationId xmlns:p14="http://schemas.microsoft.com/office/powerpoint/2010/main" val="1946703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Reduce the size – heading that tells audience what to get out of poster</a:t>
            </a:r>
          </a:p>
          <a:p>
            <a:r>
              <a:rPr lang="en-US" dirty="0"/>
              <a:t>Classes of positive impacts – biotic, abiotic, </a:t>
            </a:r>
            <a:r>
              <a:rPr lang="en-US" dirty="0" err="1"/>
              <a:t>etc</a:t>
            </a:r>
            <a:r>
              <a:rPr lang="en-US" dirty="0"/>
              <a:t> </a:t>
            </a:r>
          </a:p>
        </p:txBody>
      </p:sp>
      <p:sp>
        <p:nvSpPr>
          <p:cNvPr id="4" name="Slide Number Placeholder 3"/>
          <p:cNvSpPr>
            <a:spLocks noGrp="1"/>
          </p:cNvSpPr>
          <p:nvPr>
            <p:ph type="sldNum" sz="quarter" idx="5"/>
          </p:nvPr>
        </p:nvSpPr>
        <p:spPr/>
        <p:txBody>
          <a:bodyPr/>
          <a:lstStyle/>
          <a:p>
            <a:fld id="{C3D76E97-96F5-4A51-917F-A429007C1191}" type="slidenum">
              <a:rPr lang="en-US" smtClean="0"/>
              <a:t>3</a:t>
            </a:fld>
            <a:endParaRPr lang="en-US"/>
          </a:p>
        </p:txBody>
      </p:sp>
    </p:spTree>
    <p:extLst>
      <p:ext uri="{BB962C8B-B14F-4D97-AF65-F5344CB8AC3E}">
        <p14:creationId xmlns:p14="http://schemas.microsoft.com/office/powerpoint/2010/main" val="34361943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Colored the points rather than the sectors – more accurate way of the plumes being able to generate</a:t>
            </a:r>
          </a:p>
          <a:p>
            <a:r>
              <a:rPr lang="en-US" dirty="0"/>
              <a:t>Plumes generated had finer scale impacts than anticipated</a:t>
            </a:r>
          </a:p>
          <a:p>
            <a:r>
              <a:rPr lang="en-US" dirty="0"/>
              <a:t>Shrinking down scale of impact of area 100s of ft to 100ft </a:t>
            </a:r>
          </a:p>
          <a:p>
            <a:r>
              <a:rPr lang="en-US" dirty="0"/>
              <a:t>Rather than conclusions being problems, change it to how </a:t>
            </a:r>
          </a:p>
          <a:p>
            <a:r>
              <a:rPr lang="en-US" dirty="0"/>
              <a:t>this methodology can work, but the scale generated for the plume simulation is too large. </a:t>
            </a:r>
          </a:p>
          <a:p>
            <a:r>
              <a:rPr lang="en-US" dirty="0"/>
              <a:t>See several instances of correlations between plume and attenuation, but sometimes not. </a:t>
            </a:r>
          </a:p>
          <a:p>
            <a:r>
              <a:rPr lang="en-US" dirty="0"/>
              <a:t>Talk about debris, difference in depth (off bottom rather than off surface) </a:t>
            </a:r>
          </a:p>
          <a:p>
            <a:r>
              <a:rPr lang="en-US" dirty="0"/>
              <a:t>Calibrating them to each other in standardized environment to correct the loggers </a:t>
            </a:r>
          </a:p>
          <a:p>
            <a:endParaRPr lang="en-US" dirty="0"/>
          </a:p>
          <a:p>
            <a:r>
              <a:rPr lang="en-US" dirty="0"/>
              <a:t>Randomizing loggers and poles – confounds associated with loggers, are not associated with location behind disturbance - Potentially more effective </a:t>
            </a:r>
          </a:p>
          <a:p>
            <a:endParaRPr lang="en-US" dirty="0"/>
          </a:p>
          <a:p>
            <a:r>
              <a:rPr lang="en-US" dirty="0"/>
              <a:t>Have some takeaway messages</a:t>
            </a:r>
          </a:p>
          <a:p>
            <a:r>
              <a:rPr lang="en-US" dirty="0"/>
              <a:t>Lessons learned on data automation and how it improved the whole process. (correcting a lot of human mistakes) </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43</a:t>
            </a:fld>
            <a:endParaRPr lang="en-US"/>
          </a:p>
        </p:txBody>
      </p:sp>
    </p:spTree>
    <p:extLst>
      <p:ext uri="{BB962C8B-B14F-4D97-AF65-F5344CB8AC3E}">
        <p14:creationId xmlns:p14="http://schemas.microsoft.com/office/powerpoint/2010/main" val="3205346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know we targeted sector A of track 3 .</a:t>
            </a:r>
          </a:p>
          <a:p>
            <a:r>
              <a:rPr lang="en-US" dirty="0"/>
              <a:t>– current not behaved as expected and layout had to be adapted </a:t>
            </a:r>
          </a:p>
          <a:p>
            <a:endParaRPr lang="en-US" dirty="0"/>
          </a:p>
          <a:p>
            <a:r>
              <a:rPr lang="en-US" dirty="0"/>
              <a:t>Not understanding the hydrology was a big problem. (designed with different tracks) </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45</a:t>
            </a:fld>
            <a:endParaRPr lang="en-US"/>
          </a:p>
        </p:txBody>
      </p:sp>
    </p:spTree>
    <p:extLst>
      <p:ext uri="{BB962C8B-B14F-4D97-AF65-F5344CB8AC3E}">
        <p14:creationId xmlns:p14="http://schemas.microsoft.com/office/powerpoint/2010/main" val="32525707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46</a:t>
            </a:fld>
            <a:endParaRPr lang="en-US"/>
          </a:p>
        </p:txBody>
      </p:sp>
    </p:spTree>
    <p:extLst>
      <p:ext uri="{BB962C8B-B14F-4D97-AF65-F5344CB8AC3E}">
        <p14:creationId xmlns:p14="http://schemas.microsoft.com/office/powerpoint/2010/main" val="40381009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If I could do this again, what could be done better. </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47</a:t>
            </a:fld>
            <a:endParaRPr lang="en-US"/>
          </a:p>
        </p:txBody>
      </p:sp>
    </p:spTree>
    <p:extLst>
      <p:ext uri="{BB962C8B-B14F-4D97-AF65-F5344CB8AC3E}">
        <p14:creationId xmlns:p14="http://schemas.microsoft.com/office/powerpoint/2010/main" val="39050157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Put funding source – part of larger project to study potential impacts of oyster mariculture. (seagrass part)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effectLst/>
                <a:latin typeface="Times New Roman" panose="02020603050405020304" pitchFamily="18" charset="0"/>
              </a:rPr>
              <a:t>I would like to express my gratitude to both of my co-chairs, Dr. Kirk </a:t>
            </a:r>
            <a:r>
              <a:rPr lang="en-US" sz="1800" b="0" i="0" dirty="0" err="1">
                <a:effectLst/>
                <a:latin typeface="Times New Roman" panose="02020603050405020304" pitchFamily="18" charset="0"/>
              </a:rPr>
              <a:t>Cammarata</a:t>
            </a:r>
            <a:r>
              <a:rPr lang="en-US" sz="1800" b="0" i="0" dirty="0">
                <a:effectLst/>
                <a:latin typeface="Times New Roman" panose="02020603050405020304" pitchFamily="18" charset="0"/>
              </a:rPr>
              <a:t> for letting me into his laboratory research group whose light logger data collection for oyster mariculture interactions with seagrass inspired this project; Dr. Bird, whose Computation for 21</a:t>
            </a:r>
            <a:r>
              <a:rPr lang="en-US" sz="1800" b="0" i="0" baseline="30000" dirty="0">
                <a:effectLst/>
                <a:latin typeface="Times New Roman" panose="02020603050405020304" pitchFamily="18" charset="0"/>
              </a:rPr>
              <a:t>st</a:t>
            </a:r>
            <a:r>
              <a:rPr lang="en-US" sz="1800" b="0" i="0" dirty="0">
                <a:effectLst/>
                <a:latin typeface="Times New Roman" panose="02020603050405020304" pitchFamily="18" charset="0"/>
              </a:rPr>
              <a:t> Century Biologists class began my path into RStudio data manipulation knowledge as well as his constant aid during the project development, as well as committee member Dr. Richard Coffin whose Seminar class led me to the practice of professional scientific presentations.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effectLst/>
                <a:latin typeface="Times New Roman" panose="02020603050405020304" pitchFamily="18" charset="0"/>
              </a:rPr>
              <a:t>I would also like to thank my family and friends who have supported me through my studies and my fiancé, who has been the foundation, rock, and motor towards my current and future goals and endeavors.  </a:t>
            </a:r>
            <a:endParaRPr lang="en-US" b="0" i="0" dirty="0">
              <a:effectLst/>
            </a:endParaRPr>
          </a:p>
        </p:txBody>
      </p:sp>
      <p:sp>
        <p:nvSpPr>
          <p:cNvPr id="4" name="Slide Number Placeholder 3"/>
          <p:cNvSpPr>
            <a:spLocks noGrp="1"/>
          </p:cNvSpPr>
          <p:nvPr>
            <p:ph type="sldNum" sz="quarter" idx="5"/>
          </p:nvPr>
        </p:nvSpPr>
        <p:spPr/>
        <p:txBody>
          <a:bodyPr/>
          <a:lstStyle/>
          <a:p>
            <a:fld id="{C3D76E97-96F5-4A51-917F-A429007C1191}" type="slidenum">
              <a:rPr lang="en-US" smtClean="0"/>
              <a:t>48</a:t>
            </a:fld>
            <a:endParaRPr lang="en-US"/>
          </a:p>
        </p:txBody>
      </p:sp>
    </p:spTree>
    <p:extLst>
      <p:ext uri="{BB962C8B-B14F-4D97-AF65-F5344CB8AC3E}">
        <p14:creationId xmlns:p14="http://schemas.microsoft.com/office/powerpoint/2010/main" val="20915199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49</a:t>
            </a:fld>
            <a:endParaRPr lang="en-US"/>
          </a:p>
        </p:txBody>
      </p:sp>
    </p:spTree>
    <p:extLst>
      <p:ext uri="{BB962C8B-B14F-4D97-AF65-F5344CB8AC3E}">
        <p14:creationId xmlns:p14="http://schemas.microsoft.com/office/powerpoint/2010/main" val="1357643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of picture at the bottom – point out take home effect.</a:t>
            </a:r>
          </a:p>
          <a:p>
            <a:r>
              <a:rPr lang="en-US" dirty="0"/>
              <a:t>Fig. 1. Conceptual diagram showing the three main effects of fine sediment on seagrasses. Numbers indicate the damage mechanisms and letters indicate the locality where sediment stresses operate on the seagrass </a:t>
            </a:r>
            <a:r>
              <a:rPr lang="en-US" b="1" dirty="0"/>
              <a:t>1)</a:t>
            </a:r>
            <a:r>
              <a:rPr lang="en-US" dirty="0"/>
              <a:t> Effect on </a:t>
            </a:r>
            <a:r>
              <a:rPr lang="en-US" b="1" dirty="0"/>
              <a:t>light climate</a:t>
            </a:r>
            <a:r>
              <a:rPr lang="en-US" dirty="0"/>
              <a:t> by suspended sediment</a:t>
            </a:r>
            <a:r>
              <a:rPr lang="en-US" b="1" dirty="0"/>
              <a:t>, 2) Burial with light attenuation and smothering</a:t>
            </a:r>
            <a:r>
              <a:rPr lang="en-US" dirty="0"/>
              <a:t> by settled sediment and </a:t>
            </a:r>
            <a:r>
              <a:rPr lang="en-US" b="1" dirty="0"/>
              <a:t>3) alterations to substrate chemistry</a:t>
            </a:r>
            <a:r>
              <a:rPr lang="en-US" dirty="0"/>
              <a:t> by intruded sediment</a:t>
            </a:r>
            <a:r>
              <a:rPr lang="en-US" b="1" dirty="0"/>
              <a:t>. A) Water column, B) Settled</a:t>
            </a:r>
            <a:r>
              <a:rPr lang="en-US" dirty="0"/>
              <a:t> sediment on leaf surfaces or seafloor</a:t>
            </a:r>
            <a:r>
              <a:rPr lang="en-US" b="1" dirty="0"/>
              <a:t>, C)</a:t>
            </a:r>
            <a:r>
              <a:rPr lang="en-US" dirty="0"/>
              <a:t> Sediment </a:t>
            </a:r>
            <a:r>
              <a:rPr lang="en-US" b="1" dirty="0"/>
              <a:t>intruded</a:t>
            </a:r>
            <a:r>
              <a:rPr lang="en-US" dirty="0"/>
              <a:t> into the substrate pores. The substrate is represented as browner under high sediment loading to illustrate higher sediment bulk density, organic oxygen demand, and lower pore space. These three effects of mud may </a:t>
            </a:r>
            <a:r>
              <a:rPr lang="en-US" b="1" dirty="0"/>
              <a:t>interact</a:t>
            </a:r>
            <a:r>
              <a:rPr lang="en-US" dirty="0"/>
              <a:t> such that seagrass meadows are simultaneously stressed in three main localities by fine sediment. *Irradiance (I), Suspended Particulate matter (SPM), Heavy Metals (HM).</a:t>
            </a:r>
          </a:p>
        </p:txBody>
      </p:sp>
      <p:sp>
        <p:nvSpPr>
          <p:cNvPr id="4" name="Slide Number Placeholder 3"/>
          <p:cNvSpPr>
            <a:spLocks noGrp="1"/>
          </p:cNvSpPr>
          <p:nvPr>
            <p:ph type="sldNum" sz="quarter" idx="5"/>
          </p:nvPr>
        </p:nvSpPr>
        <p:spPr/>
        <p:txBody>
          <a:bodyPr/>
          <a:lstStyle/>
          <a:p>
            <a:fld id="{C3D76E97-96F5-4A51-917F-A429007C1191}" type="slidenum">
              <a:rPr lang="en-US" smtClean="0"/>
              <a:t>4</a:t>
            </a:fld>
            <a:endParaRPr lang="en-US"/>
          </a:p>
        </p:txBody>
      </p:sp>
    </p:spTree>
    <p:extLst>
      <p:ext uri="{BB962C8B-B14F-4D97-AF65-F5344CB8AC3E}">
        <p14:creationId xmlns:p14="http://schemas.microsoft.com/office/powerpoint/2010/main" val="3279341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Potential impacts of oyster mariculture on seagrass by generating sediment plumes. </a:t>
            </a:r>
          </a:p>
          <a:p>
            <a:r>
              <a:rPr lang="en-US" dirty="0"/>
              <a:t>Wanted to study how sediment plumes might affect seagrass</a:t>
            </a:r>
          </a:p>
          <a:p>
            <a:r>
              <a:rPr lang="en-US" dirty="0"/>
              <a:t>Not studying the effect of oyster mariculture on seagrass </a:t>
            </a:r>
          </a:p>
          <a:p>
            <a:r>
              <a:rPr lang="en-US" dirty="0"/>
              <a:t>Picture of COM site and plume (acknowledge project in the end)</a:t>
            </a:r>
          </a:p>
          <a:p>
            <a:endParaRPr lang="en-US" dirty="0"/>
          </a:p>
          <a:p>
            <a:r>
              <a:rPr lang="en-US" dirty="0"/>
              <a:t>En un experiment </a:t>
            </a:r>
            <a:r>
              <a:rPr lang="en-US" dirty="0" err="1"/>
              <a:t>separado</a:t>
            </a:r>
            <a:r>
              <a:rPr lang="en-US" dirty="0"/>
              <a:t> se </a:t>
            </a:r>
            <a:r>
              <a:rPr lang="en-US" dirty="0" err="1"/>
              <a:t>obtivieron</a:t>
            </a:r>
            <a:r>
              <a:rPr lang="en-US" dirty="0"/>
              <a:t> </a:t>
            </a:r>
            <a:r>
              <a:rPr lang="en-US" dirty="0" err="1"/>
              <a:t>estos</a:t>
            </a:r>
            <a:r>
              <a:rPr lang="en-US" dirty="0"/>
              <a:t> </a:t>
            </a:r>
            <a:r>
              <a:rPr lang="en-US" dirty="0" err="1"/>
              <a:t>resultados</a:t>
            </a:r>
            <a:r>
              <a:rPr lang="en-US" dirty="0"/>
              <a:t> – uno de </a:t>
            </a:r>
            <a:r>
              <a:rPr lang="en-US" dirty="0" err="1"/>
              <a:t>estos</a:t>
            </a:r>
            <a:r>
              <a:rPr lang="en-US" dirty="0"/>
              <a:t> </a:t>
            </a:r>
            <a:r>
              <a:rPr lang="en-US" dirty="0" err="1"/>
              <a:t>parametros</a:t>
            </a:r>
            <a:r>
              <a:rPr lang="en-US" dirty="0"/>
              <a:t> (light attn) </a:t>
            </a:r>
            <a:r>
              <a:rPr lang="en-US" dirty="0" err="1"/>
              <a:t>fue</a:t>
            </a:r>
            <a:r>
              <a:rPr lang="en-US" dirty="0"/>
              <a:t> </a:t>
            </a:r>
            <a:r>
              <a:rPr lang="en-US" dirty="0" err="1"/>
              <a:t>usado</a:t>
            </a:r>
            <a:r>
              <a:rPr lang="en-US" dirty="0"/>
              <a:t> </a:t>
            </a:r>
            <a:r>
              <a:rPr lang="en-US" dirty="0" err="1"/>
              <a:t>como</a:t>
            </a:r>
            <a:r>
              <a:rPr lang="en-US" dirty="0"/>
              <a:t> base para mi </a:t>
            </a:r>
            <a:r>
              <a:rPr lang="en-US" dirty="0" err="1"/>
              <a:t>analisis</a:t>
            </a:r>
            <a:endParaRPr lang="en-US" dirty="0"/>
          </a:p>
          <a:p>
            <a:endParaRPr lang="en-US" dirty="0"/>
          </a:p>
          <a:p>
            <a:r>
              <a:rPr lang="en-US" dirty="0"/>
              <a:t>Talk about measurements on the seagrass sites – show a picture of sediment plumes from COM site. Show a picture from ingleside and sediment plume created by ship docking. </a:t>
            </a:r>
          </a:p>
        </p:txBody>
      </p:sp>
      <p:sp>
        <p:nvSpPr>
          <p:cNvPr id="4" name="Slide Number Placeholder 3"/>
          <p:cNvSpPr>
            <a:spLocks noGrp="1"/>
          </p:cNvSpPr>
          <p:nvPr>
            <p:ph type="sldNum" sz="quarter" idx="5"/>
          </p:nvPr>
        </p:nvSpPr>
        <p:spPr/>
        <p:txBody>
          <a:bodyPr/>
          <a:lstStyle/>
          <a:p>
            <a:fld id="{C3D76E97-96F5-4A51-917F-A429007C1191}" type="slidenum">
              <a:rPr lang="en-US" smtClean="0"/>
              <a:t>5</a:t>
            </a:fld>
            <a:endParaRPr lang="en-US"/>
          </a:p>
        </p:txBody>
      </p:sp>
    </p:spTree>
    <p:extLst>
      <p:ext uri="{BB962C8B-B14F-4D97-AF65-F5344CB8AC3E}">
        <p14:creationId xmlns:p14="http://schemas.microsoft.com/office/powerpoint/2010/main" val="2561539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7</a:t>
            </a:fld>
            <a:endParaRPr lang="en-US"/>
          </a:p>
        </p:txBody>
      </p:sp>
    </p:spTree>
    <p:extLst>
      <p:ext uri="{BB962C8B-B14F-4D97-AF65-F5344CB8AC3E}">
        <p14:creationId xmlns:p14="http://schemas.microsoft.com/office/powerpoint/2010/main" val="330828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t>Understand light intensity behavior on experimental sediment plumes  </a:t>
            </a:r>
          </a:p>
          <a:p>
            <a:pPr marL="285750" indent="-285750">
              <a:buFont typeface="Arial" panose="020B0604020202020204" pitchFamily="34" charset="0"/>
              <a:buChar char="•"/>
            </a:pPr>
            <a:r>
              <a:rPr lang="en-US" sz="1200" dirty="0"/>
              <a:t>Tidy field data to be processed into RStudio</a:t>
            </a:r>
          </a:p>
          <a:p>
            <a:pPr marL="285750" indent="-285750">
              <a:buFont typeface="Arial" panose="020B0604020202020204" pitchFamily="34" charset="0"/>
              <a:buChar char="•"/>
            </a:pPr>
            <a:r>
              <a:rPr lang="en-US" sz="1200" dirty="0"/>
              <a:t>Manipulate data to visualize percent light attenuation </a:t>
            </a:r>
          </a:p>
          <a:p>
            <a:pPr marL="285750" indent="-285750">
              <a:buFont typeface="Arial" panose="020B0604020202020204" pitchFamily="34" charset="0"/>
              <a:buChar char="•"/>
            </a:pPr>
            <a:r>
              <a:rPr lang="en-US" sz="1200" dirty="0"/>
              <a:t>Compare percent light attenuation values through all experiments in an area through the development of a two-dimensional heatmap of percent light attenuation values </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8</a:t>
            </a:fld>
            <a:endParaRPr lang="en-US"/>
          </a:p>
        </p:txBody>
      </p:sp>
    </p:spTree>
    <p:extLst>
      <p:ext uri="{BB962C8B-B14F-4D97-AF65-F5344CB8AC3E}">
        <p14:creationId xmlns:p14="http://schemas.microsoft.com/office/powerpoint/2010/main" val="9653721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Seagrass study site that was selected was located on the western side of San Jose Island Southeast from the Southern tip of Mud Island, near North Pass. </a:t>
            </a:r>
          </a:p>
          <a:p>
            <a:r>
              <a:rPr lang="en-US" dirty="0"/>
              <a:t>Depth at this location varied by up to 14 cm across the entire plot (mean depth 40 cm). </a:t>
            </a:r>
          </a:p>
          <a:p>
            <a:r>
              <a:rPr lang="en-US" dirty="0"/>
              <a:t>This site served as the seagrass study site with a sandy substrate. </a:t>
            </a:r>
          </a:p>
          <a:p>
            <a:r>
              <a:rPr lang="en-US" dirty="0" err="1"/>
              <a:t>Halodule</a:t>
            </a:r>
            <a:r>
              <a:rPr lang="en-US" dirty="0"/>
              <a:t> </a:t>
            </a:r>
            <a:r>
              <a:rPr lang="en-US" dirty="0" err="1"/>
              <a:t>wrightii</a:t>
            </a:r>
            <a:r>
              <a:rPr lang="en-US" dirty="0"/>
              <a:t> was the predominant species, spread in a uniform pattern and density across the entire experimental plot. </a:t>
            </a:r>
          </a:p>
          <a:p>
            <a:r>
              <a:rPr lang="en-US" dirty="0"/>
              <a:t>The experimental plot was rotated to the Northeast with the baseline following the compass heading 30 degrees ~NE. This was done to match prevailing wind patterns in the area coming out of the Southeast.</a:t>
            </a:r>
          </a:p>
          <a:p>
            <a:endParaRPr lang="en-US" dirty="0"/>
          </a:p>
          <a:p>
            <a:r>
              <a:rPr lang="en-US" dirty="0"/>
              <a:t>(Weather forecasts and conditions for this site were obtained from using the Port Aransas (Inside) weather station on Willy weather)</a:t>
            </a:r>
          </a:p>
        </p:txBody>
      </p:sp>
      <p:sp>
        <p:nvSpPr>
          <p:cNvPr id="4" name="Slide Number Placeholder 3"/>
          <p:cNvSpPr>
            <a:spLocks noGrp="1"/>
          </p:cNvSpPr>
          <p:nvPr>
            <p:ph type="sldNum" sz="quarter" idx="5"/>
          </p:nvPr>
        </p:nvSpPr>
        <p:spPr/>
        <p:txBody>
          <a:bodyPr/>
          <a:lstStyle/>
          <a:p>
            <a:fld id="{C3D76E97-96F5-4A51-917F-A429007C1191}" type="slidenum">
              <a:rPr lang="en-US" smtClean="0"/>
              <a:t>10</a:t>
            </a:fld>
            <a:endParaRPr lang="en-US"/>
          </a:p>
        </p:txBody>
      </p:sp>
    </p:spTree>
    <p:extLst>
      <p:ext uri="{BB962C8B-B14F-4D97-AF65-F5344CB8AC3E}">
        <p14:creationId xmlns:p14="http://schemas.microsoft.com/office/powerpoint/2010/main" val="3812639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Flip image up</a:t>
            </a:r>
          </a:p>
          <a:p>
            <a:r>
              <a:rPr lang="en-US" dirty="0"/>
              <a:t>Talk about sediment plume generation</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11</a:t>
            </a:fld>
            <a:endParaRPr lang="en-US"/>
          </a:p>
        </p:txBody>
      </p:sp>
    </p:spTree>
    <p:extLst>
      <p:ext uri="{BB962C8B-B14F-4D97-AF65-F5344CB8AC3E}">
        <p14:creationId xmlns:p14="http://schemas.microsoft.com/office/powerpoint/2010/main" val="2000410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0F177E3-6423-4D91-8E74-A9796A91639E}" type="datetimeFigureOut">
              <a:rPr lang="en-US" smtClean="0"/>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683749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166782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859248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4700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243576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F177E3-6423-4D91-8E74-A9796A91639E}" type="datetimeFigureOut">
              <a:rPr lang="en-US" smtClean="0"/>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12926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F177E3-6423-4D91-8E74-A9796A91639E}" type="datetimeFigureOut">
              <a:rPr lang="en-US" smtClean="0"/>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82359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177E3-6423-4D91-8E74-A9796A91639E}"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472704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177E3-6423-4D91-8E74-A9796A91639E}"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857103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177E3-6423-4D91-8E74-A9796A91639E}"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6865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F177E3-6423-4D91-8E74-A9796A91639E}"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70629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F177E3-6423-4D91-8E74-A9796A91639E}"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66617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F177E3-6423-4D91-8E74-A9796A91639E}" type="datetimeFigureOut">
              <a:rPr lang="en-US" smtClean="0"/>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536575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F177E3-6423-4D91-8E74-A9796A91639E}" type="datetimeFigureOut">
              <a:rPr lang="en-US" smtClean="0"/>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547084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177E3-6423-4D91-8E74-A9796A91639E}" type="datetimeFigureOut">
              <a:rPr lang="en-US" smtClean="0"/>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1816807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472855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26298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0F177E3-6423-4D91-8E74-A9796A91639E}" type="datetimeFigureOut">
              <a:rPr lang="en-US" smtClean="0"/>
              <a:t>11/30/2024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6E799C3-6F1D-400A-A6FF-BB8522CD7261}" type="slidenum">
              <a:rPr lang="en-US" smtClean="0"/>
              <a:t>‹#›</a:t>
            </a:fld>
            <a:endParaRPr lang="en-US"/>
          </a:p>
        </p:txBody>
      </p:sp>
    </p:spTree>
    <p:extLst>
      <p:ext uri="{BB962C8B-B14F-4D97-AF65-F5344CB8AC3E}">
        <p14:creationId xmlns:p14="http://schemas.microsoft.com/office/powerpoint/2010/main" val="252544669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41.jpg"/></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1.jpg"/></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7" Type="http://schemas.openxmlformats.org/officeDocument/2006/relationships/image" Target="../media/image30.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9.jpg"/><Relationship Id="rId5" Type="http://schemas.openxmlformats.org/officeDocument/2006/relationships/image" Target="../media/image8.jpg"/><Relationship Id="rId4" Type="http://schemas.microsoft.com/office/2007/relationships/hdphoto" Target="../media/hdphoto2.wdp"/></Relationships>
</file>

<file path=ppt/slides/_rels/slide40.xml.rels><?xml version="1.0" encoding="UTF-8" standalone="yes"?>
<Relationships xmlns="http://schemas.openxmlformats.org/package/2006/relationships"><Relationship Id="rId8" Type="http://schemas.openxmlformats.org/officeDocument/2006/relationships/image" Target="../media/image62.jpg"/><Relationship Id="rId3" Type="http://schemas.openxmlformats.org/officeDocument/2006/relationships/image" Target="../media/image57.jpg"/><Relationship Id="rId7" Type="http://schemas.openxmlformats.org/officeDocument/2006/relationships/image" Target="../media/image61.jp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un setting over a body of water&#10;&#10;Description automatically generated">
            <a:extLst>
              <a:ext uri="{FF2B5EF4-FFF2-40B4-BE49-F238E27FC236}">
                <a16:creationId xmlns:a16="http://schemas.microsoft.com/office/drawing/2014/main" id="{DEDC5E31-BAE8-518B-941D-D403B86AFB57}"/>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10693"/>
            <a:ext cx="12192000" cy="6858000"/>
          </a:xfrm>
          <a:prstGeom prst="rect">
            <a:avLst/>
          </a:prstGeom>
        </p:spPr>
      </p:pic>
      <p:sp>
        <p:nvSpPr>
          <p:cNvPr id="10" name="TextBox 9">
            <a:extLst>
              <a:ext uri="{FF2B5EF4-FFF2-40B4-BE49-F238E27FC236}">
                <a16:creationId xmlns:a16="http://schemas.microsoft.com/office/drawing/2014/main" id="{3DEEACFF-7E0F-AA2F-8F8E-8C3E6814938A}"/>
              </a:ext>
            </a:extLst>
          </p:cNvPr>
          <p:cNvSpPr txBox="1"/>
          <p:nvPr/>
        </p:nvSpPr>
        <p:spPr>
          <a:xfrm>
            <a:off x="774060" y="970608"/>
            <a:ext cx="10017294" cy="1200329"/>
          </a:xfrm>
          <a:prstGeom prst="rect">
            <a:avLst/>
          </a:prstGeom>
          <a:noFill/>
        </p:spPr>
        <p:txBody>
          <a:bodyPr wrap="none" rtlCol="0">
            <a:spAutoFit/>
          </a:bodyPr>
          <a:lstStyle/>
          <a:p>
            <a:pPr algn="ctr"/>
            <a:r>
              <a:rPr lang="en-US" sz="3600" dirty="0"/>
              <a:t>Quantifying Light Attenuation </a:t>
            </a:r>
          </a:p>
          <a:p>
            <a:pPr algn="ctr"/>
            <a:r>
              <a:rPr lang="en-US" sz="3600" dirty="0"/>
              <a:t>from Suspended Sediment Plumes in Seagrass Beds</a:t>
            </a:r>
          </a:p>
        </p:txBody>
      </p:sp>
      <p:sp>
        <p:nvSpPr>
          <p:cNvPr id="2" name="TextBox 1">
            <a:extLst>
              <a:ext uri="{FF2B5EF4-FFF2-40B4-BE49-F238E27FC236}">
                <a16:creationId xmlns:a16="http://schemas.microsoft.com/office/drawing/2014/main" id="{DCF75BF6-9915-4FA4-BED1-C25A986BEE8D}"/>
              </a:ext>
            </a:extLst>
          </p:cNvPr>
          <p:cNvSpPr txBox="1"/>
          <p:nvPr/>
        </p:nvSpPr>
        <p:spPr>
          <a:xfrm>
            <a:off x="2984440" y="4345171"/>
            <a:ext cx="5596532" cy="2246769"/>
          </a:xfrm>
          <a:prstGeom prst="rect">
            <a:avLst/>
          </a:prstGeom>
          <a:noFill/>
        </p:spPr>
        <p:txBody>
          <a:bodyPr wrap="none" rtlCol="0">
            <a:spAutoFit/>
          </a:bodyPr>
          <a:lstStyle/>
          <a:p>
            <a:pPr algn="ctr"/>
            <a:r>
              <a:rPr lang="en-US" sz="2000" dirty="0"/>
              <a:t>Laura Ramirez</a:t>
            </a:r>
          </a:p>
          <a:p>
            <a:pPr algn="ctr"/>
            <a:endParaRPr lang="en-US" sz="2000" dirty="0"/>
          </a:p>
          <a:p>
            <a:pPr algn="ctr"/>
            <a:r>
              <a:rPr lang="en-US" sz="2000" dirty="0"/>
              <a:t>Department of Physical and Environmental Science</a:t>
            </a:r>
          </a:p>
          <a:p>
            <a:pPr algn="ctr"/>
            <a:endParaRPr lang="en-US" sz="2000" dirty="0"/>
          </a:p>
          <a:p>
            <a:pPr algn="ctr"/>
            <a:r>
              <a:rPr lang="en-US" sz="2000" dirty="0"/>
              <a:t>Kirk </a:t>
            </a:r>
            <a:r>
              <a:rPr lang="en-US" sz="2000" dirty="0" err="1"/>
              <a:t>Cammarata</a:t>
            </a:r>
            <a:r>
              <a:rPr lang="en-US" sz="2000" dirty="0"/>
              <a:t> – Co-chair</a:t>
            </a:r>
          </a:p>
          <a:p>
            <a:pPr algn="ctr"/>
            <a:r>
              <a:rPr lang="en-US" sz="2000" dirty="0"/>
              <a:t>Chris Bird – Co-chair</a:t>
            </a:r>
          </a:p>
          <a:p>
            <a:pPr algn="ctr"/>
            <a:r>
              <a:rPr lang="en-US" sz="2000" dirty="0"/>
              <a:t>Richard Coffin - Member</a:t>
            </a:r>
          </a:p>
        </p:txBody>
      </p:sp>
      <p:pic>
        <p:nvPicPr>
          <p:cNvPr id="4" name="Picture 3" descr="A blue sign with white text&#10;&#10;Description automatically generated">
            <a:extLst>
              <a:ext uri="{FF2B5EF4-FFF2-40B4-BE49-F238E27FC236}">
                <a16:creationId xmlns:a16="http://schemas.microsoft.com/office/drawing/2014/main" id="{C44045AF-FC8C-35A6-6EC1-5127DDA0BA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074" y="5744263"/>
            <a:ext cx="2154149" cy="928577"/>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A6992829-A9CA-E1EB-3F2F-A7E8E59FE8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35416" y="39232"/>
            <a:ext cx="3721412" cy="738328"/>
          </a:xfrm>
          <a:prstGeom prst="rect">
            <a:avLst/>
          </a:prstGeom>
        </p:spPr>
      </p:pic>
    </p:spTree>
    <p:extLst>
      <p:ext uri="{BB962C8B-B14F-4D97-AF65-F5344CB8AC3E}">
        <p14:creationId xmlns:p14="http://schemas.microsoft.com/office/powerpoint/2010/main" val="2816863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21D0-62BC-30C2-3B48-42397A5310EF}"/>
              </a:ext>
            </a:extLst>
          </p:cNvPr>
          <p:cNvSpPr>
            <a:spLocks noGrp="1"/>
          </p:cNvSpPr>
          <p:nvPr>
            <p:ph type="title"/>
          </p:nvPr>
        </p:nvSpPr>
        <p:spPr>
          <a:xfrm>
            <a:off x="838200" y="224631"/>
            <a:ext cx="10515600" cy="1325563"/>
          </a:xfrm>
        </p:spPr>
        <p:txBody>
          <a:bodyPr/>
          <a:lstStyle/>
          <a:p>
            <a:pPr algn="ctr"/>
            <a:r>
              <a:rPr lang="en-US" dirty="0"/>
              <a:t>Study Site</a:t>
            </a:r>
          </a:p>
        </p:txBody>
      </p:sp>
      <p:pic>
        <p:nvPicPr>
          <p:cNvPr id="5" name="Content Placeholder 4">
            <a:extLst>
              <a:ext uri="{FF2B5EF4-FFF2-40B4-BE49-F238E27FC236}">
                <a16:creationId xmlns:a16="http://schemas.microsoft.com/office/drawing/2014/main" id="{ECEFB8EB-3802-7EF9-6AAD-EC1A75FB47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29408" y="1617971"/>
            <a:ext cx="6368124" cy="4247771"/>
          </a:xfrm>
        </p:spPr>
      </p:pic>
      <p:cxnSp>
        <p:nvCxnSpPr>
          <p:cNvPr id="4" name="Straight Arrow Connector 3">
            <a:extLst>
              <a:ext uri="{FF2B5EF4-FFF2-40B4-BE49-F238E27FC236}">
                <a16:creationId xmlns:a16="http://schemas.microsoft.com/office/drawing/2014/main" id="{8F3FE610-B2BB-BE61-48BA-7A089AEB5695}"/>
              </a:ext>
            </a:extLst>
          </p:cNvPr>
          <p:cNvCxnSpPr>
            <a:cxnSpLocks/>
          </p:cNvCxnSpPr>
          <p:nvPr/>
        </p:nvCxnSpPr>
        <p:spPr>
          <a:xfrm flipV="1">
            <a:off x="10631202" y="2802028"/>
            <a:ext cx="0" cy="2495107"/>
          </a:xfrm>
          <a:prstGeom prst="straightConnector1">
            <a:avLst/>
          </a:prstGeom>
          <a:ln w="28575">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94D205A-F4D6-8662-D816-76CBCF4C3EE0}"/>
              </a:ext>
            </a:extLst>
          </p:cNvPr>
          <p:cNvSpPr txBox="1"/>
          <p:nvPr/>
        </p:nvSpPr>
        <p:spPr>
          <a:xfrm>
            <a:off x="8918419" y="5918775"/>
            <a:ext cx="2879113" cy="646331"/>
          </a:xfrm>
          <a:prstGeom prst="rect">
            <a:avLst/>
          </a:prstGeom>
          <a:ln>
            <a:solidFill>
              <a:schemeClr val="accent2">
                <a:lumMod val="50000"/>
              </a:schemeClr>
            </a:solidFill>
            <a:headEnd type="none" w="med" len="med"/>
            <a:tailEnd type="none" w="med" len="med"/>
          </a:ln>
        </p:spPr>
        <p:style>
          <a:lnRef idx="2">
            <a:schemeClr val="accent2">
              <a:shade val="15000"/>
            </a:schemeClr>
          </a:lnRef>
          <a:fillRef idx="1">
            <a:schemeClr val="accent2"/>
          </a:fillRef>
          <a:effectRef idx="0">
            <a:schemeClr val="accent2"/>
          </a:effectRef>
          <a:fontRef idx="minor">
            <a:schemeClr val="lt1"/>
          </a:fontRef>
        </p:style>
        <p:txBody>
          <a:bodyPr wrap="square" rtlCol="0">
            <a:spAutoFit/>
          </a:bodyPr>
          <a:lstStyle/>
          <a:p>
            <a:pPr algn="ctr"/>
            <a:r>
              <a:rPr lang="en-US" dirty="0">
                <a:solidFill>
                  <a:schemeClr val="bg1"/>
                </a:solidFill>
              </a:rPr>
              <a:t>Presumed prevailing wind</a:t>
            </a:r>
          </a:p>
          <a:p>
            <a:pPr algn="ctr"/>
            <a:r>
              <a:rPr lang="en-US" dirty="0">
                <a:solidFill>
                  <a:schemeClr val="bg1"/>
                </a:solidFill>
              </a:rPr>
              <a:t>Presumed prevailing current </a:t>
            </a:r>
          </a:p>
        </p:txBody>
      </p:sp>
      <p:pic>
        <p:nvPicPr>
          <p:cNvPr id="9" name="Picture 8">
            <a:extLst>
              <a:ext uri="{FF2B5EF4-FFF2-40B4-BE49-F238E27FC236}">
                <a16:creationId xmlns:a16="http://schemas.microsoft.com/office/drawing/2014/main" id="{4019C332-6F8D-0663-9E69-1F1E69E7A92C}"/>
              </a:ext>
            </a:extLst>
          </p:cNvPr>
          <p:cNvPicPr>
            <a:picLocks noChangeAspect="1"/>
          </p:cNvPicPr>
          <p:nvPr/>
        </p:nvPicPr>
        <p:blipFill>
          <a:blip r:embed="rId4"/>
          <a:stretch>
            <a:fillRect/>
          </a:stretch>
        </p:blipFill>
        <p:spPr>
          <a:xfrm>
            <a:off x="260789" y="1416180"/>
            <a:ext cx="4581808" cy="4502595"/>
          </a:xfrm>
          <a:prstGeom prst="rect">
            <a:avLst/>
          </a:prstGeom>
        </p:spPr>
      </p:pic>
      <p:sp>
        <p:nvSpPr>
          <p:cNvPr id="12" name="Star: 5 Points 11">
            <a:extLst>
              <a:ext uri="{FF2B5EF4-FFF2-40B4-BE49-F238E27FC236}">
                <a16:creationId xmlns:a16="http://schemas.microsoft.com/office/drawing/2014/main" id="{F8ED3E12-E530-6F29-A72F-B0243C77326F}"/>
              </a:ext>
            </a:extLst>
          </p:cNvPr>
          <p:cNvSpPr/>
          <p:nvPr/>
        </p:nvSpPr>
        <p:spPr>
          <a:xfrm>
            <a:off x="3189767" y="1729543"/>
            <a:ext cx="446568" cy="453656"/>
          </a:xfrm>
          <a:prstGeom prst="star5">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674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47BA-7F18-990A-D825-DC2048602E37}"/>
              </a:ext>
            </a:extLst>
          </p:cNvPr>
          <p:cNvSpPr>
            <a:spLocks noGrp="1"/>
          </p:cNvSpPr>
          <p:nvPr>
            <p:ph type="title"/>
          </p:nvPr>
        </p:nvSpPr>
        <p:spPr>
          <a:xfrm>
            <a:off x="685800" y="129381"/>
            <a:ext cx="10515600" cy="1325563"/>
          </a:xfrm>
        </p:spPr>
        <p:txBody>
          <a:bodyPr/>
          <a:lstStyle/>
          <a:p>
            <a:r>
              <a:rPr lang="en-US" dirty="0"/>
              <a:t>Experimental Design</a:t>
            </a:r>
          </a:p>
        </p:txBody>
      </p:sp>
      <p:pic>
        <p:nvPicPr>
          <p:cNvPr id="62" name="Content Placeholder 61">
            <a:extLst>
              <a:ext uri="{FF2B5EF4-FFF2-40B4-BE49-F238E27FC236}">
                <a16:creationId xmlns:a16="http://schemas.microsoft.com/office/drawing/2014/main" id="{44DF5E6B-04F6-3509-4EA1-48BF0F24E26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542804" y="1221279"/>
            <a:ext cx="8001000" cy="5334000"/>
          </a:xfrm>
        </p:spPr>
      </p:pic>
      <p:sp>
        <p:nvSpPr>
          <p:cNvPr id="63" name="TextBox 62">
            <a:extLst>
              <a:ext uri="{FF2B5EF4-FFF2-40B4-BE49-F238E27FC236}">
                <a16:creationId xmlns:a16="http://schemas.microsoft.com/office/drawing/2014/main" id="{525CAA1D-66B3-34F1-9DFB-3FF1DF6DF7A8}"/>
              </a:ext>
            </a:extLst>
          </p:cNvPr>
          <p:cNvSpPr txBox="1"/>
          <p:nvPr/>
        </p:nvSpPr>
        <p:spPr>
          <a:xfrm>
            <a:off x="8570394" y="2555194"/>
            <a:ext cx="3621605" cy="4031873"/>
          </a:xfrm>
          <a:prstGeom prst="rect">
            <a:avLst/>
          </a:prstGeom>
          <a:noFill/>
        </p:spPr>
        <p:txBody>
          <a:bodyPr wrap="square" rtlCol="0">
            <a:spAutoFit/>
          </a:bodyPr>
          <a:lstStyle/>
          <a:p>
            <a:pPr marL="571500" indent="-571500">
              <a:buFont typeface="Arial" panose="020B0604020202020204" pitchFamily="34" charset="0"/>
              <a:buChar char="•"/>
            </a:pPr>
            <a:r>
              <a:rPr lang="en-US" sz="3200" dirty="0"/>
              <a:t>Grid Layout</a:t>
            </a:r>
          </a:p>
          <a:p>
            <a:pPr marL="571500" indent="-571500">
              <a:buFont typeface="Arial" panose="020B0604020202020204" pitchFamily="34" charset="0"/>
              <a:buChar char="•"/>
            </a:pPr>
            <a:r>
              <a:rPr lang="en-US" sz="3200" dirty="0"/>
              <a:t>Tracks</a:t>
            </a:r>
          </a:p>
          <a:p>
            <a:pPr marL="571500" indent="-571500">
              <a:buFont typeface="Arial" panose="020B0604020202020204" pitchFamily="34" charset="0"/>
              <a:buChar char="•"/>
            </a:pPr>
            <a:r>
              <a:rPr lang="en-US" sz="3200" dirty="0"/>
              <a:t>Zones</a:t>
            </a:r>
          </a:p>
          <a:p>
            <a:pPr marL="571500" indent="-571500">
              <a:buFont typeface="Arial" panose="020B0604020202020204" pitchFamily="34" charset="0"/>
              <a:buChar char="•"/>
            </a:pPr>
            <a:endParaRPr lang="en-US" sz="3200" dirty="0"/>
          </a:p>
          <a:p>
            <a:pPr marL="571500" indent="-571500">
              <a:buFont typeface="Arial" panose="020B0604020202020204" pitchFamily="34" charset="0"/>
              <a:buChar char="•"/>
            </a:pPr>
            <a:r>
              <a:rPr lang="en-US" sz="3200" dirty="0"/>
              <a:t>Label disturbance baseline (</a:t>
            </a:r>
            <a:r>
              <a:rPr lang="en-US" sz="3200" dirty="0" err="1"/>
              <a:t>og</a:t>
            </a:r>
            <a:r>
              <a:rPr lang="en-US" sz="3200" dirty="0"/>
              <a:t> design)</a:t>
            </a:r>
          </a:p>
        </p:txBody>
      </p:sp>
      <p:grpSp>
        <p:nvGrpSpPr>
          <p:cNvPr id="126" name="Group 125">
            <a:extLst>
              <a:ext uri="{FF2B5EF4-FFF2-40B4-BE49-F238E27FC236}">
                <a16:creationId xmlns:a16="http://schemas.microsoft.com/office/drawing/2014/main" id="{E3A812FF-A4D8-67E6-E955-F6785D72172F}"/>
              </a:ext>
            </a:extLst>
          </p:cNvPr>
          <p:cNvGrpSpPr/>
          <p:nvPr/>
        </p:nvGrpSpPr>
        <p:grpSpPr>
          <a:xfrm>
            <a:off x="1334361" y="2894024"/>
            <a:ext cx="4531936" cy="2013504"/>
            <a:chOff x="1334361" y="2894024"/>
            <a:chExt cx="4531936" cy="2013504"/>
          </a:xfrm>
        </p:grpSpPr>
        <p:sp>
          <p:nvSpPr>
            <p:cNvPr id="73" name="Oval 72">
              <a:extLst>
                <a:ext uri="{FF2B5EF4-FFF2-40B4-BE49-F238E27FC236}">
                  <a16:creationId xmlns:a16="http://schemas.microsoft.com/office/drawing/2014/main" id="{25274CB7-93E1-D9FE-20B3-68FACC3F3939}"/>
                </a:ext>
              </a:extLst>
            </p:cNvPr>
            <p:cNvSpPr>
              <a:spLocks noChangeAspect="1"/>
            </p:cNvSpPr>
            <p:nvPr/>
          </p:nvSpPr>
          <p:spPr>
            <a:xfrm rot="5400000">
              <a:off x="1334361" y="2894024"/>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E9DA4802-EB8C-7643-A7A4-471537898672}"/>
                </a:ext>
              </a:extLst>
            </p:cNvPr>
            <p:cNvSpPr>
              <a:spLocks noChangeAspect="1"/>
            </p:cNvSpPr>
            <p:nvPr/>
          </p:nvSpPr>
          <p:spPr>
            <a:xfrm rot="5400000">
              <a:off x="5346204" y="4678928"/>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50ED3E7-6033-BB2C-AB3D-B1FDA32C7368}"/>
                </a:ext>
              </a:extLst>
            </p:cNvPr>
            <p:cNvSpPr>
              <a:spLocks noChangeAspect="1"/>
            </p:cNvSpPr>
            <p:nvPr/>
          </p:nvSpPr>
          <p:spPr>
            <a:xfrm rot="5400000">
              <a:off x="2148604" y="4603755"/>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DD300AD-E463-2AF2-608E-62DA4EA8629F}"/>
                </a:ext>
              </a:extLst>
            </p:cNvPr>
            <p:cNvSpPr>
              <a:spLocks noChangeAspect="1"/>
            </p:cNvSpPr>
            <p:nvPr/>
          </p:nvSpPr>
          <p:spPr>
            <a:xfrm rot="5400000">
              <a:off x="5637697" y="2921000"/>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 name="Group 121">
            <a:extLst>
              <a:ext uri="{FF2B5EF4-FFF2-40B4-BE49-F238E27FC236}">
                <a16:creationId xmlns:a16="http://schemas.microsoft.com/office/drawing/2014/main" id="{CF845546-54B3-5FB5-F47B-1613D5C2587A}"/>
              </a:ext>
            </a:extLst>
          </p:cNvPr>
          <p:cNvGrpSpPr/>
          <p:nvPr/>
        </p:nvGrpSpPr>
        <p:grpSpPr>
          <a:xfrm>
            <a:off x="1455536" y="2969204"/>
            <a:ext cx="1882463" cy="1756420"/>
            <a:chOff x="1455536" y="2969204"/>
            <a:chExt cx="1882463" cy="1756420"/>
          </a:xfrm>
        </p:grpSpPr>
        <p:cxnSp>
          <p:nvCxnSpPr>
            <p:cNvPr id="88" name="Straight Connector 87">
              <a:extLst>
                <a:ext uri="{FF2B5EF4-FFF2-40B4-BE49-F238E27FC236}">
                  <a16:creationId xmlns:a16="http://schemas.microsoft.com/office/drawing/2014/main" id="{03BD3076-C08F-3D22-2B66-412A9A2E40CF}"/>
                </a:ext>
              </a:extLst>
            </p:cNvPr>
            <p:cNvCxnSpPr>
              <a:cxnSpLocks/>
            </p:cNvCxnSpPr>
            <p:nvPr/>
          </p:nvCxnSpPr>
          <p:spPr>
            <a:xfrm flipH="1" flipV="1">
              <a:off x="1455536" y="2991042"/>
              <a:ext cx="786823" cy="17128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F2685E-6D34-DAC0-6FEF-108EB2DF9C7A}"/>
                </a:ext>
              </a:extLst>
            </p:cNvPr>
            <p:cNvCxnSpPr>
              <a:cxnSpLocks/>
            </p:cNvCxnSpPr>
            <p:nvPr/>
          </p:nvCxnSpPr>
          <p:spPr>
            <a:xfrm flipH="1" flipV="1">
              <a:off x="2938832" y="2969204"/>
              <a:ext cx="399167" cy="1748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9F1C270-4331-04D5-643C-4E7553B9BEEB}"/>
                </a:ext>
              </a:extLst>
            </p:cNvPr>
            <p:cNvCxnSpPr>
              <a:cxnSpLocks/>
            </p:cNvCxnSpPr>
            <p:nvPr/>
          </p:nvCxnSpPr>
          <p:spPr>
            <a:xfrm flipH="1">
              <a:off x="1463267" y="2980123"/>
              <a:ext cx="14755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96775D-EB41-3033-5DC6-E98603CE7EEC}"/>
                </a:ext>
              </a:extLst>
            </p:cNvPr>
            <p:cNvCxnSpPr>
              <a:cxnSpLocks/>
            </p:cNvCxnSpPr>
            <p:nvPr/>
          </p:nvCxnSpPr>
          <p:spPr>
            <a:xfrm flipH="1" flipV="1">
              <a:off x="2231888" y="4703877"/>
              <a:ext cx="1106111" cy="21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4D1DCA8F-ED6A-1AFF-C134-60E98B932634}"/>
              </a:ext>
            </a:extLst>
          </p:cNvPr>
          <p:cNvGrpSpPr/>
          <p:nvPr/>
        </p:nvGrpSpPr>
        <p:grpSpPr>
          <a:xfrm>
            <a:off x="4360020" y="2989951"/>
            <a:ext cx="1423842" cy="1765428"/>
            <a:chOff x="4360020" y="2989951"/>
            <a:chExt cx="1423842" cy="1765428"/>
          </a:xfrm>
        </p:grpSpPr>
        <p:cxnSp>
          <p:nvCxnSpPr>
            <p:cNvPr id="87" name="Straight Connector 86">
              <a:extLst>
                <a:ext uri="{FF2B5EF4-FFF2-40B4-BE49-F238E27FC236}">
                  <a16:creationId xmlns:a16="http://schemas.microsoft.com/office/drawing/2014/main" id="{FCA83B91-4AC6-1AC4-DFC8-BF8CB7EBDC79}"/>
                </a:ext>
              </a:extLst>
            </p:cNvPr>
            <p:cNvCxnSpPr>
              <a:cxnSpLocks/>
            </p:cNvCxnSpPr>
            <p:nvPr/>
          </p:nvCxnSpPr>
          <p:spPr>
            <a:xfrm flipV="1">
              <a:off x="5467848" y="3008324"/>
              <a:ext cx="311160" cy="1747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03F139B-97ED-B7E5-7E34-0547A6C8B69F}"/>
                </a:ext>
              </a:extLst>
            </p:cNvPr>
            <p:cNvCxnSpPr>
              <a:cxnSpLocks/>
            </p:cNvCxnSpPr>
            <p:nvPr/>
          </p:nvCxnSpPr>
          <p:spPr>
            <a:xfrm flipH="1" flipV="1">
              <a:off x="4422276" y="4741683"/>
              <a:ext cx="1038228" cy="45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CCF9CF-A5E5-76F5-2BAF-1227BCA01F95}"/>
                </a:ext>
              </a:extLst>
            </p:cNvPr>
            <p:cNvCxnSpPr>
              <a:cxnSpLocks/>
            </p:cNvCxnSpPr>
            <p:nvPr/>
          </p:nvCxnSpPr>
          <p:spPr>
            <a:xfrm flipH="1" flipV="1">
              <a:off x="4360020" y="2989951"/>
              <a:ext cx="1423842" cy="120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AFFC3DE-B82C-E572-4E6D-0E5BF6D976C4}"/>
              </a:ext>
            </a:extLst>
          </p:cNvPr>
          <p:cNvGrpSpPr/>
          <p:nvPr/>
        </p:nvGrpSpPr>
        <p:grpSpPr>
          <a:xfrm>
            <a:off x="2946133" y="2980123"/>
            <a:ext cx="1498226" cy="1761560"/>
            <a:chOff x="2946133" y="2980123"/>
            <a:chExt cx="1498226" cy="1761560"/>
          </a:xfrm>
        </p:grpSpPr>
        <p:cxnSp>
          <p:nvCxnSpPr>
            <p:cNvPr id="90" name="Straight Connector 89">
              <a:extLst>
                <a:ext uri="{FF2B5EF4-FFF2-40B4-BE49-F238E27FC236}">
                  <a16:creationId xmlns:a16="http://schemas.microsoft.com/office/drawing/2014/main" id="{696EDDF7-20D0-7249-7D61-664B459E9D3B}"/>
                </a:ext>
              </a:extLst>
            </p:cNvPr>
            <p:cNvCxnSpPr>
              <a:cxnSpLocks/>
            </p:cNvCxnSpPr>
            <p:nvPr/>
          </p:nvCxnSpPr>
          <p:spPr>
            <a:xfrm flipH="1" flipV="1">
              <a:off x="4360020" y="3001961"/>
              <a:ext cx="62256" cy="17302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816DB5B-19F3-C82E-A99F-60D7DDB10D82}"/>
                </a:ext>
              </a:extLst>
            </p:cNvPr>
            <p:cNvCxnSpPr>
              <a:cxnSpLocks/>
            </p:cNvCxnSpPr>
            <p:nvPr/>
          </p:nvCxnSpPr>
          <p:spPr>
            <a:xfrm flipH="1" flipV="1">
              <a:off x="3335194" y="4722785"/>
              <a:ext cx="1109165" cy="18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7BE2C3A-08BA-EDA0-854D-4AB122EF9EF2}"/>
                </a:ext>
              </a:extLst>
            </p:cNvPr>
            <p:cNvCxnSpPr>
              <a:cxnSpLocks/>
            </p:cNvCxnSpPr>
            <p:nvPr/>
          </p:nvCxnSpPr>
          <p:spPr>
            <a:xfrm flipH="1" flipV="1">
              <a:off x="2946133" y="2980123"/>
              <a:ext cx="1413887" cy="109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D15F7879-08FC-21AB-1E3A-7F0654E52DD3}"/>
              </a:ext>
            </a:extLst>
          </p:cNvPr>
          <p:cNvGrpSpPr/>
          <p:nvPr/>
        </p:nvGrpSpPr>
        <p:grpSpPr>
          <a:xfrm>
            <a:off x="1898508" y="3942581"/>
            <a:ext cx="3698604" cy="446773"/>
            <a:chOff x="1898508" y="3942581"/>
            <a:chExt cx="3698604" cy="446773"/>
          </a:xfrm>
        </p:grpSpPr>
        <p:cxnSp>
          <p:nvCxnSpPr>
            <p:cNvPr id="138" name="Straight Connector 137">
              <a:extLst>
                <a:ext uri="{FF2B5EF4-FFF2-40B4-BE49-F238E27FC236}">
                  <a16:creationId xmlns:a16="http://schemas.microsoft.com/office/drawing/2014/main" id="{271E6387-4728-4B61-8E69-7873B7CD80B7}"/>
                </a:ext>
              </a:extLst>
            </p:cNvPr>
            <p:cNvCxnSpPr>
              <a:cxnSpLocks/>
            </p:cNvCxnSpPr>
            <p:nvPr/>
          </p:nvCxnSpPr>
          <p:spPr>
            <a:xfrm>
              <a:off x="2072777" y="4352626"/>
              <a:ext cx="3475130" cy="367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D5DFB35-8F1F-EA36-CA74-D1901F1858F6}"/>
                </a:ext>
              </a:extLst>
            </p:cNvPr>
            <p:cNvCxnSpPr/>
            <p:nvPr/>
          </p:nvCxnSpPr>
          <p:spPr>
            <a:xfrm flipH="1" flipV="1">
              <a:off x="1898508" y="3942581"/>
              <a:ext cx="3698604" cy="45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A67F856B-E178-99EF-36B2-9EC12E63ED39}"/>
              </a:ext>
            </a:extLst>
          </p:cNvPr>
          <p:cNvGrpSpPr/>
          <p:nvPr/>
        </p:nvGrpSpPr>
        <p:grpSpPr>
          <a:xfrm>
            <a:off x="1770995" y="2558816"/>
            <a:ext cx="3669622" cy="383993"/>
            <a:chOff x="1767292" y="2548023"/>
            <a:chExt cx="3669622" cy="383993"/>
          </a:xfrm>
        </p:grpSpPr>
        <p:sp>
          <p:nvSpPr>
            <p:cNvPr id="157" name="TextBox 156">
              <a:extLst>
                <a:ext uri="{FF2B5EF4-FFF2-40B4-BE49-F238E27FC236}">
                  <a16:creationId xmlns:a16="http://schemas.microsoft.com/office/drawing/2014/main" id="{F6D8AE64-7289-0772-05DB-E87B2D8DB7F8}"/>
                </a:ext>
              </a:extLst>
            </p:cNvPr>
            <p:cNvSpPr txBox="1"/>
            <p:nvPr/>
          </p:nvSpPr>
          <p:spPr>
            <a:xfrm>
              <a:off x="1767292" y="2557945"/>
              <a:ext cx="852862" cy="369332"/>
            </a:xfrm>
            <a:prstGeom prst="rect">
              <a:avLst/>
            </a:prstGeom>
            <a:noFill/>
          </p:spPr>
          <p:txBody>
            <a:bodyPr wrap="none" rtlCol="0">
              <a:spAutoFit/>
            </a:bodyPr>
            <a:lstStyle/>
            <a:p>
              <a:r>
                <a:rPr lang="en-US" dirty="0"/>
                <a:t>Track 1</a:t>
              </a:r>
            </a:p>
          </p:txBody>
        </p:sp>
        <p:sp>
          <p:nvSpPr>
            <p:cNvPr id="158" name="TextBox 157">
              <a:extLst>
                <a:ext uri="{FF2B5EF4-FFF2-40B4-BE49-F238E27FC236}">
                  <a16:creationId xmlns:a16="http://schemas.microsoft.com/office/drawing/2014/main" id="{2548014D-25FF-BDBE-1476-AA0DFC3FAE61}"/>
                </a:ext>
              </a:extLst>
            </p:cNvPr>
            <p:cNvSpPr txBox="1"/>
            <p:nvPr/>
          </p:nvSpPr>
          <p:spPr>
            <a:xfrm>
              <a:off x="3145641" y="2562684"/>
              <a:ext cx="867289" cy="369332"/>
            </a:xfrm>
            <a:prstGeom prst="rect">
              <a:avLst/>
            </a:prstGeom>
            <a:noFill/>
          </p:spPr>
          <p:txBody>
            <a:bodyPr wrap="none" rtlCol="0">
              <a:spAutoFit/>
            </a:bodyPr>
            <a:lstStyle/>
            <a:p>
              <a:r>
                <a:rPr lang="en-US" dirty="0"/>
                <a:t>Track 2</a:t>
              </a:r>
            </a:p>
          </p:txBody>
        </p:sp>
        <p:sp>
          <p:nvSpPr>
            <p:cNvPr id="159" name="TextBox 158">
              <a:extLst>
                <a:ext uri="{FF2B5EF4-FFF2-40B4-BE49-F238E27FC236}">
                  <a16:creationId xmlns:a16="http://schemas.microsoft.com/office/drawing/2014/main" id="{4DB87A78-997E-AA9F-7AC0-146B575D8317}"/>
                </a:ext>
              </a:extLst>
            </p:cNvPr>
            <p:cNvSpPr txBox="1"/>
            <p:nvPr/>
          </p:nvSpPr>
          <p:spPr>
            <a:xfrm>
              <a:off x="4584052" y="2548023"/>
              <a:ext cx="852862" cy="369332"/>
            </a:xfrm>
            <a:prstGeom prst="rect">
              <a:avLst/>
            </a:prstGeom>
            <a:noFill/>
          </p:spPr>
          <p:txBody>
            <a:bodyPr wrap="none" rtlCol="0">
              <a:spAutoFit/>
            </a:bodyPr>
            <a:lstStyle/>
            <a:p>
              <a:r>
                <a:rPr lang="en-US" dirty="0"/>
                <a:t>Track 3</a:t>
              </a:r>
            </a:p>
          </p:txBody>
        </p:sp>
      </p:grpSp>
      <p:grpSp>
        <p:nvGrpSpPr>
          <p:cNvPr id="166" name="Group 165">
            <a:extLst>
              <a:ext uri="{FF2B5EF4-FFF2-40B4-BE49-F238E27FC236}">
                <a16:creationId xmlns:a16="http://schemas.microsoft.com/office/drawing/2014/main" id="{A6EB8068-BF32-4360-F128-164CEC700E73}"/>
              </a:ext>
            </a:extLst>
          </p:cNvPr>
          <p:cNvGrpSpPr/>
          <p:nvPr/>
        </p:nvGrpSpPr>
        <p:grpSpPr>
          <a:xfrm>
            <a:off x="2133726" y="4806085"/>
            <a:ext cx="3414181" cy="777352"/>
            <a:chOff x="2133726" y="4806085"/>
            <a:chExt cx="3414181" cy="777352"/>
          </a:xfrm>
        </p:grpSpPr>
        <p:sp>
          <p:nvSpPr>
            <p:cNvPr id="164" name="Left Brace 163">
              <a:extLst>
                <a:ext uri="{FF2B5EF4-FFF2-40B4-BE49-F238E27FC236}">
                  <a16:creationId xmlns:a16="http://schemas.microsoft.com/office/drawing/2014/main" id="{87337512-8088-AF10-73DE-6F3AFC888F60}"/>
                </a:ext>
              </a:extLst>
            </p:cNvPr>
            <p:cNvSpPr/>
            <p:nvPr/>
          </p:nvSpPr>
          <p:spPr>
            <a:xfrm rot="16200000">
              <a:off x="3602495" y="3337316"/>
              <a:ext cx="476643" cy="34141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TextBox 164">
              <a:extLst>
                <a:ext uri="{FF2B5EF4-FFF2-40B4-BE49-F238E27FC236}">
                  <a16:creationId xmlns:a16="http://schemas.microsoft.com/office/drawing/2014/main" id="{5AD5499E-9DF8-406A-DC31-83CA67DF8B49}"/>
                </a:ext>
              </a:extLst>
            </p:cNvPr>
            <p:cNvSpPr txBox="1"/>
            <p:nvPr/>
          </p:nvSpPr>
          <p:spPr>
            <a:xfrm>
              <a:off x="3484918" y="5214105"/>
              <a:ext cx="726481" cy="369332"/>
            </a:xfrm>
            <a:prstGeom prst="rect">
              <a:avLst/>
            </a:prstGeom>
            <a:noFill/>
          </p:spPr>
          <p:txBody>
            <a:bodyPr wrap="none" rtlCol="0">
              <a:spAutoFit/>
            </a:bodyPr>
            <a:lstStyle/>
            <a:p>
              <a:r>
                <a:rPr lang="en-US" dirty="0"/>
                <a:t>300 ft</a:t>
              </a:r>
            </a:p>
          </p:txBody>
        </p:sp>
      </p:grpSp>
      <p:grpSp>
        <p:nvGrpSpPr>
          <p:cNvPr id="167" name="Group 166">
            <a:extLst>
              <a:ext uri="{FF2B5EF4-FFF2-40B4-BE49-F238E27FC236}">
                <a16:creationId xmlns:a16="http://schemas.microsoft.com/office/drawing/2014/main" id="{5FCEB3E2-D55F-CA46-D43A-70C241A71BE1}"/>
              </a:ext>
            </a:extLst>
          </p:cNvPr>
          <p:cNvGrpSpPr/>
          <p:nvPr/>
        </p:nvGrpSpPr>
        <p:grpSpPr>
          <a:xfrm rot="10800000">
            <a:off x="686218" y="3028324"/>
            <a:ext cx="795634" cy="1879203"/>
            <a:chOff x="1237563" y="2069692"/>
            <a:chExt cx="795634" cy="1376903"/>
          </a:xfrm>
        </p:grpSpPr>
        <p:sp>
          <p:nvSpPr>
            <p:cNvPr id="168" name="Left Brace 167">
              <a:extLst>
                <a:ext uri="{FF2B5EF4-FFF2-40B4-BE49-F238E27FC236}">
                  <a16:creationId xmlns:a16="http://schemas.microsoft.com/office/drawing/2014/main" id="{879AE515-2518-0CEC-9006-40F2BBD111CB}"/>
                </a:ext>
              </a:extLst>
            </p:cNvPr>
            <p:cNvSpPr/>
            <p:nvPr/>
          </p:nvSpPr>
          <p:spPr>
            <a:xfrm rot="20009833" flipH="1">
              <a:off x="1237563" y="2069692"/>
              <a:ext cx="99829" cy="137690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TextBox 168">
              <a:extLst>
                <a:ext uri="{FF2B5EF4-FFF2-40B4-BE49-F238E27FC236}">
                  <a16:creationId xmlns:a16="http://schemas.microsoft.com/office/drawing/2014/main" id="{9D578A14-D764-9084-548B-C23AC6E08CA5}"/>
                </a:ext>
              </a:extLst>
            </p:cNvPr>
            <p:cNvSpPr txBox="1"/>
            <p:nvPr/>
          </p:nvSpPr>
          <p:spPr>
            <a:xfrm rot="10800000">
              <a:off x="1296777" y="2608090"/>
              <a:ext cx="736420" cy="270612"/>
            </a:xfrm>
            <a:prstGeom prst="rect">
              <a:avLst/>
            </a:prstGeom>
            <a:noFill/>
          </p:spPr>
          <p:txBody>
            <a:bodyPr wrap="none" rtlCol="0">
              <a:spAutoFit/>
            </a:bodyPr>
            <a:lstStyle/>
            <a:p>
              <a:r>
                <a:rPr lang="en-US" dirty="0"/>
                <a:t>200 ft</a:t>
              </a:r>
            </a:p>
          </p:txBody>
        </p:sp>
      </p:grpSp>
      <p:sp>
        <p:nvSpPr>
          <p:cNvPr id="175" name="TextBox 174">
            <a:extLst>
              <a:ext uri="{FF2B5EF4-FFF2-40B4-BE49-F238E27FC236}">
                <a16:creationId xmlns:a16="http://schemas.microsoft.com/office/drawing/2014/main" id="{8D10A854-A34E-F1E6-4C65-889001C3A1F8}"/>
              </a:ext>
            </a:extLst>
          </p:cNvPr>
          <p:cNvSpPr txBox="1"/>
          <p:nvPr/>
        </p:nvSpPr>
        <p:spPr>
          <a:xfrm>
            <a:off x="5828196" y="2836344"/>
            <a:ext cx="736420" cy="369332"/>
          </a:xfrm>
          <a:prstGeom prst="rect">
            <a:avLst/>
          </a:prstGeom>
          <a:noFill/>
        </p:spPr>
        <p:txBody>
          <a:bodyPr wrap="none" rtlCol="0">
            <a:spAutoFit/>
          </a:bodyPr>
          <a:lstStyle/>
          <a:p>
            <a:r>
              <a:rPr lang="en-US" dirty="0"/>
              <a:t>200 ft</a:t>
            </a:r>
          </a:p>
        </p:txBody>
      </p:sp>
      <p:sp>
        <p:nvSpPr>
          <p:cNvPr id="176" name="TextBox 175">
            <a:extLst>
              <a:ext uri="{FF2B5EF4-FFF2-40B4-BE49-F238E27FC236}">
                <a16:creationId xmlns:a16="http://schemas.microsoft.com/office/drawing/2014/main" id="{54AFE570-7C12-58C8-09A5-67453C54A99B}"/>
              </a:ext>
            </a:extLst>
          </p:cNvPr>
          <p:cNvSpPr txBox="1"/>
          <p:nvPr/>
        </p:nvSpPr>
        <p:spPr>
          <a:xfrm>
            <a:off x="5560377" y="3800467"/>
            <a:ext cx="726481" cy="369332"/>
          </a:xfrm>
          <a:prstGeom prst="rect">
            <a:avLst/>
          </a:prstGeom>
          <a:noFill/>
        </p:spPr>
        <p:txBody>
          <a:bodyPr wrap="none" rtlCol="0">
            <a:spAutoFit/>
          </a:bodyPr>
          <a:lstStyle/>
          <a:p>
            <a:r>
              <a:rPr lang="en-US" dirty="0"/>
              <a:t>100 ft</a:t>
            </a:r>
          </a:p>
        </p:txBody>
      </p:sp>
      <p:sp>
        <p:nvSpPr>
          <p:cNvPr id="177" name="TextBox 176">
            <a:extLst>
              <a:ext uri="{FF2B5EF4-FFF2-40B4-BE49-F238E27FC236}">
                <a16:creationId xmlns:a16="http://schemas.microsoft.com/office/drawing/2014/main" id="{F6886904-39BF-710A-C57A-1B0F99A2A65F}"/>
              </a:ext>
            </a:extLst>
          </p:cNvPr>
          <p:cNvSpPr txBox="1"/>
          <p:nvPr/>
        </p:nvSpPr>
        <p:spPr>
          <a:xfrm>
            <a:off x="5486576" y="4190617"/>
            <a:ext cx="609782" cy="369332"/>
          </a:xfrm>
          <a:prstGeom prst="rect">
            <a:avLst/>
          </a:prstGeom>
          <a:noFill/>
        </p:spPr>
        <p:txBody>
          <a:bodyPr wrap="none" rtlCol="0">
            <a:spAutoFit/>
          </a:bodyPr>
          <a:lstStyle/>
          <a:p>
            <a:r>
              <a:rPr lang="en-US" dirty="0"/>
              <a:t>50 ft</a:t>
            </a:r>
          </a:p>
        </p:txBody>
      </p:sp>
    </p:spTree>
    <p:extLst>
      <p:ext uri="{BB962C8B-B14F-4D97-AF65-F5344CB8AC3E}">
        <p14:creationId xmlns:p14="http://schemas.microsoft.com/office/powerpoint/2010/main" val="506292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6E18-D403-AC45-153D-F056E89E5DD8}"/>
              </a:ext>
            </a:extLst>
          </p:cNvPr>
          <p:cNvSpPr>
            <a:spLocks noGrp="1"/>
          </p:cNvSpPr>
          <p:nvPr>
            <p:ph type="title"/>
          </p:nvPr>
        </p:nvSpPr>
        <p:spPr>
          <a:xfrm>
            <a:off x="838200" y="109093"/>
            <a:ext cx="10515600" cy="1325563"/>
          </a:xfrm>
        </p:spPr>
        <p:txBody>
          <a:bodyPr/>
          <a:lstStyle/>
          <a:p>
            <a:pPr algn="ctr"/>
            <a:r>
              <a:rPr lang="en-US" dirty="0"/>
              <a:t>Experimental Area</a:t>
            </a:r>
          </a:p>
        </p:txBody>
      </p:sp>
      <p:sp>
        <p:nvSpPr>
          <p:cNvPr id="3" name="Content Placeholder 2">
            <a:extLst>
              <a:ext uri="{FF2B5EF4-FFF2-40B4-BE49-F238E27FC236}">
                <a16:creationId xmlns:a16="http://schemas.microsoft.com/office/drawing/2014/main" id="{984717CB-5FA6-929D-1A7D-FE94243F7B98}"/>
              </a:ext>
            </a:extLst>
          </p:cNvPr>
          <p:cNvSpPr>
            <a:spLocks noGrp="1"/>
          </p:cNvSpPr>
          <p:nvPr>
            <p:ph sz="half" idx="1"/>
          </p:nvPr>
        </p:nvSpPr>
        <p:spPr/>
        <p:txBody>
          <a:bodyPr>
            <a:normAutofit fontScale="92500" lnSpcReduction="20000"/>
          </a:bodyPr>
          <a:lstStyle/>
          <a:p>
            <a:endParaRPr lang="en-US"/>
          </a:p>
        </p:txBody>
      </p:sp>
      <p:sp>
        <p:nvSpPr>
          <p:cNvPr id="4" name="Content Placeholder 3">
            <a:extLst>
              <a:ext uri="{FF2B5EF4-FFF2-40B4-BE49-F238E27FC236}">
                <a16:creationId xmlns:a16="http://schemas.microsoft.com/office/drawing/2014/main" id="{AD3AC6B3-57F5-3A6A-482D-41C90068A632}"/>
              </a:ext>
            </a:extLst>
          </p:cNvPr>
          <p:cNvSpPr>
            <a:spLocks noGrp="1"/>
          </p:cNvSpPr>
          <p:nvPr>
            <p:ph sz="half" idx="2"/>
          </p:nvPr>
        </p:nvSpPr>
        <p:spPr>
          <a:xfrm>
            <a:off x="7844014" y="2914117"/>
            <a:ext cx="4108398" cy="1736559"/>
          </a:xfrm>
        </p:spPr>
        <p:txBody>
          <a:bodyPr>
            <a:normAutofit fontScale="92500" lnSpcReduction="20000"/>
          </a:bodyPr>
          <a:lstStyle/>
          <a:p>
            <a:r>
              <a:rPr lang="en-US" dirty="0"/>
              <a:t>300ft x 200ft</a:t>
            </a:r>
          </a:p>
          <a:p>
            <a:r>
              <a:rPr lang="en-US" dirty="0"/>
              <a:t>3 different tracks (1,2,3) </a:t>
            </a:r>
          </a:p>
          <a:p>
            <a:r>
              <a:rPr lang="en-US" dirty="0"/>
              <a:t>3 zones (A,B,C)</a:t>
            </a:r>
          </a:p>
          <a:p>
            <a:r>
              <a:rPr lang="en-US" dirty="0"/>
              <a:t>Upstream Zones</a:t>
            </a:r>
          </a:p>
        </p:txBody>
      </p:sp>
      <p:pic>
        <p:nvPicPr>
          <p:cNvPr id="5" name="Picture 4" descr="Aerial view of a body of water&#10;&#10;Description automatically generated">
            <a:extLst>
              <a:ext uri="{FF2B5EF4-FFF2-40B4-BE49-F238E27FC236}">
                <a16:creationId xmlns:a16="http://schemas.microsoft.com/office/drawing/2014/main" id="{5490E326-3E5B-F466-DA70-ACD576236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8" y="1750744"/>
            <a:ext cx="7329185" cy="4886123"/>
          </a:xfrm>
          <a:prstGeom prst="rect">
            <a:avLst/>
          </a:prstGeom>
          <a:ln>
            <a:noFill/>
          </a:ln>
          <a:effectLst>
            <a:outerShdw blurRad="292100" dist="139700" dir="2700000" algn="tl" rotWithShape="0">
              <a:srgbClr val="333333">
                <a:alpha val="65000"/>
              </a:srgbClr>
            </a:outerShdw>
          </a:effectLst>
        </p:spPr>
      </p:pic>
      <p:sp>
        <p:nvSpPr>
          <p:cNvPr id="6" name="Oval 5">
            <a:extLst>
              <a:ext uri="{FF2B5EF4-FFF2-40B4-BE49-F238E27FC236}">
                <a16:creationId xmlns:a16="http://schemas.microsoft.com/office/drawing/2014/main" id="{653248B3-4828-B518-7B6B-75D043F1CE4E}"/>
              </a:ext>
            </a:extLst>
          </p:cNvPr>
          <p:cNvSpPr/>
          <p:nvPr/>
        </p:nvSpPr>
        <p:spPr>
          <a:xfrm>
            <a:off x="3040238" y="337876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A18532-2915-A0F6-1D65-A7BA07D75AFE}"/>
              </a:ext>
            </a:extLst>
          </p:cNvPr>
          <p:cNvSpPr/>
          <p:nvPr/>
        </p:nvSpPr>
        <p:spPr>
          <a:xfrm>
            <a:off x="2974452" y="371922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6179182-3DD3-6B27-D15C-4DEEBC4F90A7}"/>
              </a:ext>
            </a:extLst>
          </p:cNvPr>
          <p:cNvSpPr/>
          <p:nvPr/>
        </p:nvSpPr>
        <p:spPr>
          <a:xfrm>
            <a:off x="2894275" y="408498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F31FE2E-9F3E-9ECB-CB89-BC30F932425C}"/>
              </a:ext>
            </a:extLst>
          </p:cNvPr>
          <p:cNvSpPr/>
          <p:nvPr/>
        </p:nvSpPr>
        <p:spPr>
          <a:xfrm>
            <a:off x="2725973" y="4960289"/>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4CD231E-567C-0073-D3CA-D9D1B03CCC98}"/>
              </a:ext>
            </a:extLst>
          </p:cNvPr>
          <p:cNvSpPr/>
          <p:nvPr/>
        </p:nvSpPr>
        <p:spPr>
          <a:xfrm>
            <a:off x="3994867" y="338328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F11D9D9D-295A-9E9B-7159-E5D23BF45F5B}"/>
              </a:ext>
            </a:extLst>
          </p:cNvPr>
          <p:cNvSpPr/>
          <p:nvPr/>
        </p:nvSpPr>
        <p:spPr>
          <a:xfrm>
            <a:off x="3994867" y="372485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6EA43F2-5323-72D4-E621-FD01A8599A7F}"/>
              </a:ext>
            </a:extLst>
          </p:cNvPr>
          <p:cNvSpPr/>
          <p:nvPr/>
        </p:nvSpPr>
        <p:spPr>
          <a:xfrm>
            <a:off x="4007454" y="408498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8AD0A44-F46B-0210-9EDB-B72B80260FB2}"/>
              </a:ext>
            </a:extLst>
          </p:cNvPr>
          <p:cNvSpPr/>
          <p:nvPr/>
        </p:nvSpPr>
        <p:spPr>
          <a:xfrm>
            <a:off x="4030314" y="498911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77358B0-7E3C-13AF-FDF3-8D06002CBBAA}"/>
              </a:ext>
            </a:extLst>
          </p:cNvPr>
          <p:cNvSpPr/>
          <p:nvPr/>
        </p:nvSpPr>
        <p:spPr>
          <a:xfrm>
            <a:off x="4972355" y="3409019"/>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014C14C-97DA-9B14-DFE7-B8B407DF299E}"/>
              </a:ext>
            </a:extLst>
          </p:cNvPr>
          <p:cNvSpPr/>
          <p:nvPr/>
        </p:nvSpPr>
        <p:spPr>
          <a:xfrm>
            <a:off x="5047181" y="374208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0952249-3034-FED1-76D4-3D6AF46F6982}"/>
              </a:ext>
            </a:extLst>
          </p:cNvPr>
          <p:cNvSpPr/>
          <p:nvPr/>
        </p:nvSpPr>
        <p:spPr>
          <a:xfrm>
            <a:off x="5127590" y="409194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89E47C1-1A5B-8C64-961A-3BC09FFB31D8}"/>
              </a:ext>
            </a:extLst>
          </p:cNvPr>
          <p:cNvSpPr/>
          <p:nvPr/>
        </p:nvSpPr>
        <p:spPr>
          <a:xfrm>
            <a:off x="5334985" y="499209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EDA19952-BA1E-112C-46BE-DF684E6253A3}"/>
              </a:ext>
            </a:extLst>
          </p:cNvPr>
          <p:cNvSpPr/>
          <p:nvPr/>
        </p:nvSpPr>
        <p:spPr>
          <a:xfrm>
            <a:off x="6701117" y="500600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A0E5900-5BB4-932C-A8BB-BEB883CD78A9}"/>
              </a:ext>
            </a:extLst>
          </p:cNvPr>
          <p:cNvSpPr/>
          <p:nvPr/>
        </p:nvSpPr>
        <p:spPr>
          <a:xfrm>
            <a:off x="6296981" y="410784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268D78F5-74EB-D3F3-7C5D-DF194E5A53BC}"/>
              </a:ext>
            </a:extLst>
          </p:cNvPr>
          <p:cNvSpPr/>
          <p:nvPr/>
        </p:nvSpPr>
        <p:spPr>
          <a:xfrm>
            <a:off x="6122356" y="373667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2E7AE74-79FA-3BA3-39B4-13A3ED3E7081}"/>
              </a:ext>
            </a:extLst>
          </p:cNvPr>
          <p:cNvSpPr/>
          <p:nvPr/>
        </p:nvSpPr>
        <p:spPr>
          <a:xfrm>
            <a:off x="5980272" y="340728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8E101583-1BE4-F501-86F3-1307094B5DBD}"/>
              </a:ext>
            </a:extLst>
          </p:cNvPr>
          <p:cNvCxnSpPr>
            <a:cxnSpLocks/>
            <a:endCxn id="20" idx="3"/>
          </p:cNvCxnSpPr>
          <p:nvPr/>
        </p:nvCxnSpPr>
        <p:spPr>
          <a:xfrm flipH="1" flipV="1">
            <a:off x="2732668" y="4999313"/>
            <a:ext cx="3991308" cy="285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AA179245-0858-30D3-3CAD-DD74385A1830}"/>
              </a:ext>
            </a:extLst>
          </p:cNvPr>
          <p:cNvCxnSpPr>
            <a:cxnSpLocks/>
            <a:endCxn id="6" idx="6"/>
          </p:cNvCxnSpPr>
          <p:nvPr/>
        </p:nvCxnSpPr>
        <p:spPr>
          <a:xfrm flipH="1" flipV="1">
            <a:off x="3085957" y="3401621"/>
            <a:ext cx="2917175" cy="303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8779D9F1-BA8B-1FFA-6A9C-186318BFC538}"/>
              </a:ext>
            </a:extLst>
          </p:cNvPr>
          <p:cNvCxnSpPr>
            <a:cxnSpLocks/>
            <a:endCxn id="18" idx="2"/>
          </p:cNvCxnSpPr>
          <p:nvPr/>
        </p:nvCxnSpPr>
        <p:spPr>
          <a:xfrm flipH="1" flipV="1">
            <a:off x="2974452" y="3742082"/>
            <a:ext cx="3157127" cy="16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D21E28D7-33C1-9172-2499-275015D9F9C0}"/>
              </a:ext>
            </a:extLst>
          </p:cNvPr>
          <p:cNvCxnSpPr>
            <a:cxnSpLocks/>
            <a:endCxn id="19" idx="2"/>
          </p:cNvCxnSpPr>
          <p:nvPr/>
        </p:nvCxnSpPr>
        <p:spPr>
          <a:xfrm flipH="1" flipV="1">
            <a:off x="2894275" y="4107844"/>
            <a:ext cx="3432183" cy="278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F8DACD16-334E-7E13-7CE1-A0C3F0AD5C28}"/>
              </a:ext>
            </a:extLst>
          </p:cNvPr>
          <p:cNvCxnSpPr>
            <a:cxnSpLocks/>
            <a:endCxn id="20" idx="5"/>
          </p:cNvCxnSpPr>
          <p:nvPr/>
        </p:nvCxnSpPr>
        <p:spPr>
          <a:xfrm flipH="1">
            <a:off x="2764997" y="3401620"/>
            <a:ext cx="290850" cy="1597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C976035-536C-38EB-968A-164CDD884E14}"/>
              </a:ext>
            </a:extLst>
          </p:cNvPr>
          <p:cNvCxnSpPr>
            <a:cxnSpLocks/>
            <a:endCxn id="29" idx="1"/>
          </p:cNvCxnSpPr>
          <p:nvPr/>
        </p:nvCxnSpPr>
        <p:spPr>
          <a:xfrm>
            <a:off x="6003131" y="3431174"/>
            <a:ext cx="704681" cy="15815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00B6B2AD-F161-6B45-E5B0-C18FED74B620}"/>
              </a:ext>
            </a:extLst>
          </p:cNvPr>
          <p:cNvCxnSpPr>
            <a:cxnSpLocks/>
            <a:endCxn id="28" idx="0"/>
          </p:cNvCxnSpPr>
          <p:nvPr/>
        </p:nvCxnSpPr>
        <p:spPr>
          <a:xfrm>
            <a:off x="5004005" y="3424220"/>
            <a:ext cx="353840" cy="15678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1A2F4EDA-8B5F-8632-6239-0154BE63BDED}"/>
              </a:ext>
            </a:extLst>
          </p:cNvPr>
          <p:cNvCxnSpPr>
            <a:cxnSpLocks/>
            <a:endCxn id="24" idx="0"/>
          </p:cNvCxnSpPr>
          <p:nvPr/>
        </p:nvCxnSpPr>
        <p:spPr>
          <a:xfrm>
            <a:off x="4018453" y="3401619"/>
            <a:ext cx="34721" cy="15874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5" name="Left Brace 74">
            <a:extLst>
              <a:ext uri="{FF2B5EF4-FFF2-40B4-BE49-F238E27FC236}">
                <a16:creationId xmlns:a16="http://schemas.microsoft.com/office/drawing/2014/main" id="{6970A753-2C28-C15E-39E6-EE7631A9775B}"/>
              </a:ext>
            </a:extLst>
          </p:cNvPr>
          <p:cNvSpPr/>
          <p:nvPr/>
        </p:nvSpPr>
        <p:spPr>
          <a:xfrm rot="16200000">
            <a:off x="4609022" y="3339898"/>
            <a:ext cx="238599" cy="3892631"/>
          </a:xfrm>
          <a:prstGeom prst="leftBrace">
            <a:avLst>
              <a:gd name="adj1" fmla="val 8333"/>
              <a:gd name="adj2" fmla="val 49837"/>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Left Brace 75">
            <a:extLst>
              <a:ext uri="{FF2B5EF4-FFF2-40B4-BE49-F238E27FC236}">
                <a16:creationId xmlns:a16="http://schemas.microsoft.com/office/drawing/2014/main" id="{C0E85D75-2506-F88E-B941-5F4AEB9660C8}"/>
              </a:ext>
            </a:extLst>
          </p:cNvPr>
          <p:cNvSpPr/>
          <p:nvPr/>
        </p:nvSpPr>
        <p:spPr>
          <a:xfrm rot="704049">
            <a:off x="2523427" y="3354897"/>
            <a:ext cx="238599" cy="1672505"/>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TextBox 76">
            <a:extLst>
              <a:ext uri="{FF2B5EF4-FFF2-40B4-BE49-F238E27FC236}">
                <a16:creationId xmlns:a16="http://schemas.microsoft.com/office/drawing/2014/main" id="{FE5379B1-70DA-2FD7-1A39-E14938C81F8C}"/>
              </a:ext>
            </a:extLst>
          </p:cNvPr>
          <p:cNvSpPr txBox="1"/>
          <p:nvPr/>
        </p:nvSpPr>
        <p:spPr>
          <a:xfrm>
            <a:off x="1946472" y="3999673"/>
            <a:ext cx="613951" cy="307777"/>
          </a:xfrm>
          <a:prstGeom prst="rect">
            <a:avLst/>
          </a:prstGeom>
          <a:noFill/>
        </p:spPr>
        <p:txBody>
          <a:bodyPr wrap="none" rtlCol="0">
            <a:spAutoFit/>
          </a:bodyPr>
          <a:lstStyle/>
          <a:p>
            <a:r>
              <a:rPr lang="en-US" sz="1400" dirty="0"/>
              <a:t>200 ft</a:t>
            </a:r>
          </a:p>
        </p:txBody>
      </p:sp>
      <p:sp>
        <p:nvSpPr>
          <p:cNvPr id="78" name="TextBox 77">
            <a:extLst>
              <a:ext uri="{FF2B5EF4-FFF2-40B4-BE49-F238E27FC236}">
                <a16:creationId xmlns:a16="http://schemas.microsoft.com/office/drawing/2014/main" id="{4BF003DB-7748-F61B-0DC6-A37DBE83ECC9}"/>
              </a:ext>
            </a:extLst>
          </p:cNvPr>
          <p:cNvSpPr txBox="1"/>
          <p:nvPr/>
        </p:nvSpPr>
        <p:spPr>
          <a:xfrm>
            <a:off x="4421345" y="5355939"/>
            <a:ext cx="607859" cy="307777"/>
          </a:xfrm>
          <a:prstGeom prst="rect">
            <a:avLst/>
          </a:prstGeom>
          <a:noFill/>
        </p:spPr>
        <p:txBody>
          <a:bodyPr wrap="none" rtlCol="0">
            <a:spAutoFit/>
          </a:bodyPr>
          <a:lstStyle/>
          <a:p>
            <a:r>
              <a:rPr lang="en-US" sz="1400" dirty="0"/>
              <a:t>300 ft</a:t>
            </a:r>
          </a:p>
        </p:txBody>
      </p:sp>
      <p:sp>
        <p:nvSpPr>
          <p:cNvPr id="79" name="TextBox 78">
            <a:extLst>
              <a:ext uri="{FF2B5EF4-FFF2-40B4-BE49-F238E27FC236}">
                <a16:creationId xmlns:a16="http://schemas.microsoft.com/office/drawing/2014/main" id="{D1CF7131-5325-AD9D-CA70-98C689F30E56}"/>
              </a:ext>
            </a:extLst>
          </p:cNvPr>
          <p:cNvSpPr txBox="1"/>
          <p:nvPr/>
        </p:nvSpPr>
        <p:spPr>
          <a:xfrm>
            <a:off x="3102843" y="2970185"/>
            <a:ext cx="2729978" cy="369332"/>
          </a:xfrm>
          <a:prstGeom prst="rect">
            <a:avLst/>
          </a:prstGeom>
          <a:noFill/>
        </p:spPr>
        <p:txBody>
          <a:bodyPr wrap="none" rtlCol="0">
            <a:spAutoFit/>
          </a:bodyPr>
          <a:lstStyle/>
          <a:p>
            <a:r>
              <a:rPr lang="en-US" dirty="0"/>
              <a:t>Track 3      Track 2      Track 1</a:t>
            </a:r>
          </a:p>
        </p:txBody>
      </p:sp>
      <p:grpSp>
        <p:nvGrpSpPr>
          <p:cNvPr id="161" name="Group 160">
            <a:extLst>
              <a:ext uri="{FF2B5EF4-FFF2-40B4-BE49-F238E27FC236}">
                <a16:creationId xmlns:a16="http://schemas.microsoft.com/office/drawing/2014/main" id="{D5E9BD22-D734-B92B-3561-A115A81B7A33}"/>
              </a:ext>
            </a:extLst>
          </p:cNvPr>
          <p:cNvGrpSpPr/>
          <p:nvPr/>
        </p:nvGrpSpPr>
        <p:grpSpPr>
          <a:xfrm>
            <a:off x="2887889" y="4155579"/>
            <a:ext cx="4484624" cy="818328"/>
            <a:chOff x="1767292" y="3037328"/>
            <a:chExt cx="5313650" cy="883411"/>
          </a:xfrm>
        </p:grpSpPr>
        <p:sp>
          <p:nvSpPr>
            <p:cNvPr id="147" name="Rectangle: Rounded Corners 146">
              <a:extLst>
                <a:ext uri="{FF2B5EF4-FFF2-40B4-BE49-F238E27FC236}">
                  <a16:creationId xmlns:a16="http://schemas.microsoft.com/office/drawing/2014/main" id="{F56C6110-31DB-E409-AA91-1A99A114AE3B}"/>
                </a:ext>
              </a:extLst>
            </p:cNvPr>
            <p:cNvSpPr/>
            <p:nvPr/>
          </p:nvSpPr>
          <p:spPr>
            <a:xfrm>
              <a:off x="1767292" y="3037328"/>
              <a:ext cx="4178031" cy="883411"/>
            </a:xfrm>
            <a:prstGeom prst="roundRect">
              <a:avLst>
                <a:gd name="adj" fmla="val 50000"/>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1" name="TextBox 150">
              <a:extLst>
                <a:ext uri="{FF2B5EF4-FFF2-40B4-BE49-F238E27FC236}">
                  <a16:creationId xmlns:a16="http://schemas.microsoft.com/office/drawing/2014/main" id="{6CEAEB52-3EF8-E601-C735-2704A29F4A1D}"/>
                </a:ext>
              </a:extLst>
            </p:cNvPr>
            <p:cNvSpPr txBox="1"/>
            <p:nvPr/>
          </p:nvSpPr>
          <p:spPr>
            <a:xfrm>
              <a:off x="6208011" y="3294367"/>
              <a:ext cx="872931" cy="369332"/>
            </a:xfrm>
            <a:prstGeom prst="rect">
              <a:avLst/>
            </a:prstGeom>
            <a:noFill/>
          </p:spPr>
          <p:txBody>
            <a:bodyPr wrap="none" rtlCol="0">
              <a:spAutoFit/>
            </a:bodyPr>
            <a:lstStyle/>
            <a:p>
              <a:r>
                <a:rPr lang="en-US" b="1" dirty="0">
                  <a:solidFill>
                    <a:schemeClr val="accent2">
                      <a:lumMod val="75000"/>
                    </a:schemeClr>
                  </a:solidFill>
                  <a:effectLst>
                    <a:outerShdw blurRad="38100" dist="38100" dir="2700000" algn="tl">
                      <a:srgbClr val="000000">
                        <a:alpha val="43137"/>
                      </a:srgbClr>
                    </a:outerShdw>
                  </a:effectLst>
                </a:rPr>
                <a:t>Zone C</a:t>
              </a:r>
            </a:p>
          </p:txBody>
        </p:sp>
        <p:cxnSp>
          <p:nvCxnSpPr>
            <p:cNvPr id="154" name="Straight Arrow Connector 153">
              <a:extLst>
                <a:ext uri="{FF2B5EF4-FFF2-40B4-BE49-F238E27FC236}">
                  <a16:creationId xmlns:a16="http://schemas.microsoft.com/office/drawing/2014/main" id="{067EF02F-13EB-87CD-6A98-A6EDA7CA9B1E}"/>
                </a:ext>
              </a:extLst>
            </p:cNvPr>
            <p:cNvCxnSpPr>
              <a:cxnSpLocks/>
            </p:cNvCxnSpPr>
            <p:nvPr/>
          </p:nvCxnSpPr>
          <p:spPr>
            <a:xfrm>
              <a:off x="5972408" y="3511325"/>
              <a:ext cx="313025" cy="0"/>
            </a:xfrm>
            <a:prstGeom prst="straightConnector1">
              <a:avLst/>
            </a:prstGeom>
            <a:ln w="19050">
              <a:solidFill>
                <a:schemeClr val="accent2">
                  <a:lumMod val="75000"/>
                </a:schemeClr>
              </a:solidFill>
              <a:tailEnd type="triangle"/>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grpSp>
        <p:nvGrpSpPr>
          <p:cNvPr id="81" name="Group 80">
            <a:extLst>
              <a:ext uri="{FF2B5EF4-FFF2-40B4-BE49-F238E27FC236}">
                <a16:creationId xmlns:a16="http://schemas.microsoft.com/office/drawing/2014/main" id="{DF56AAA4-011D-4676-14A8-4ECC80176240}"/>
              </a:ext>
            </a:extLst>
          </p:cNvPr>
          <p:cNvGrpSpPr/>
          <p:nvPr/>
        </p:nvGrpSpPr>
        <p:grpSpPr>
          <a:xfrm>
            <a:off x="3020171" y="3752417"/>
            <a:ext cx="4524082" cy="369332"/>
            <a:chOff x="2128665" y="3991931"/>
            <a:chExt cx="4524082" cy="369332"/>
          </a:xfrm>
        </p:grpSpPr>
        <p:sp>
          <p:nvSpPr>
            <p:cNvPr id="148" name="Rectangle: Rounded Corners 147">
              <a:extLst>
                <a:ext uri="{FF2B5EF4-FFF2-40B4-BE49-F238E27FC236}">
                  <a16:creationId xmlns:a16="http://schemas.microsoft.com/office/drawing/2014/main" id="{C457B5EA-4E55-6C22-9F32-5D97CE41632E}"/>
                </a:ext>
              </a:extLst>
            </p:cNvPr>
            <p:cNvSpPr/>
            <p:nvPr/>
          </p:nvSpPr>
          <p:spPr>
            <a:xfrm>
              <a:off x="2128665" y="4007717"/>
              <a:ext cx="3111408" cy="330503"/>
            </a:xfrm>
            <a:prstGeom prst="roundRect">
              <a:avLst>
                <a:gd name="adj" fmla="val 50000"/>
              </a:avLst>
            </a:prstGeom>
            <a:solidFill>
              <a:srgbClr val="D43CE4">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2" name="TextBox 151">
              <a:extLst>
                <a:ext uri="{FF2B5EF4-FFF2-40B4-BE49-F238E27FC236}">
                  <a16:creationId xmlns:a16="http://schemas.microsoft.com/office/drawing/2014/main" id="{FDA28F71-6BCB-77F4-1970-CC386857B8B9}"/>
                </a:ext>
              </a:extLst>
            </p:cNvPr>
            <p:cNvSpPr txBox="1"/>
            <p:nvPr/>
          </p:nvSpPr>
          <p:spPr>
            <a:xfrm>
              <a:off x="5761156" y="3991931"/>
              <a:ext cx="891591" cy="369332"/>
            </a:xfrm>
            <a:prstGeom prst="rect">
              <a:avLst/>
            </a:prstGeom>
            <a:noFill/>
          </p:spPr>
          <p:txBody>
            <a:bodyPr wrap="none" rtlCol="0">
              <a:spAutoFit/>
            </a:bodyPr>
            <a:lstStyle/>
            <a:p>
              <a:r>
                <a:rPr lang="en-US" b="1" dirty="0">
                  <a:solidFill>
                    <a:srgbClr val="D43CE4"/>
                  </a:solidFill>
                  <a:effectLst>
                    <a:outerShdw blurRad="38100" dist="38100" dir="2700000" algn="tl">
                      <a:srgbClr val="000000">
                        <a:alpha val="43137"/>
                      </a:srgbClr>
                    </a:outerShdw>
                  </a:effectLst>
                </a:rPr>
                <a:t>Zone B</a:t>
              </a:r>
            </a:p>
          </p:txBody>
        </p:sp>
        <p:cxnSp>
          <p:nvCxnSpPr>
            <p:cNvPr id="156" name="Straight Arrow Connector 155">
              <a:extLst>
                <a:ext uri="{FF2B5EF4-FFF2-40B4-BE49-F238E27FC236}">
                  <a16:creationId xmlns:a16="http://schemas.microsoft.com/office/drawing/2014/main" id="{0AB4E832-806D-0DD1-D3AD-315DA623B380}"/>
                </a:ext>
              </a:extLst>
            </p:cNvPr>
            <p:cNvCxnSpPr>
              <a:cxnSpLocks/>
            </p:cNvCxnSpPr>
            <p:nvPr/>
          </p:nvCxnSpPr>
          <p:spPr>
            <a:xfrm>
              <a:off x="5281765" y="4182732"/>
              <a:ext cx="550705" cy="0"/>
            </a:xfrm>
            <a:prstGeom prst="straightConnector1">
              <a:avLst/>
            </a:prstGeom>
            <a:ln w="19050">
              <a:solidFill>
                <a:srgbClr val="D43CE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36C879FD-D744-D470-FC45-24B650B5A9A1}"/>
              </a:ext>
            </a:extLst>
          </p:cNvPr>
          <p:cNvGrpSpPr/>
          <p:nvPr/>
        </p:nvGrpSpPr>
        <p:grpSpPr>
          <a:xfrm>
            <a:off x="3055848" y="3367036"/>
            <a:ext cx="4358533" cy="369332"/>
            <a:chOff x="2199058" y="4324244"/>
            <a:chExt cx="4483484" cy="369332"/>
          </a:xfrm>
        </p:grpSpPr>
        <p:sp>
          <p:nvSpPr>
            <p:cNvPr id="146" name="Rectangle: Rounded Corners 145">
              <a:extLst>
                <a:ext uri="{FF2B5EF4-FFF2-40B4-BE49-F238E27FC236}">
                  <a16:creationId xmlns:a16="http://schemas.microsoft.com/office/drawing/2014/main" id="{362F353C-8A7C-847C-2197-27ACD8464D9E}"/>
                </a:ext>
              </a:extLst>
            </p:cNvPr>
            <p:cNvSpPr/>
            <p:nvPr/>
          </p:nvSpPr>
          <p:spPr>
            <a:xfrm>
              <a:off x="2199058" y="4395425"/>
              <a:ext cx="3055293" cy="298151"/>
            </a:xfrm>
            <a:prstGeom prst="roundRect">
              <a:avLst>
                <a:gd name="adj" fmla="val 50000"/>
              </a:avLst>
            </a:prstGeom>
            <a:solidFill>
              <a:srgbClr val="EEEE32">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50" name="TextBox 149">
              <a:extLst>
                <a:ext uri="{FF2B5EF4-FFF2-40B4-BE49-F238E27FC236}">
                  <a16:creationId xmlns:a16="http://schemas.microsoft.com/office/drawing/2014/main" id="{0CC75A71-134F-A817-37BD-EC19D80A810F}"/>
                </a:ext>
              </a:extLst>
            </p:cNvPr>
            <p:cNvSpPr txBox="1"/>
            <p:nvPr/>
          </p:nvSpPr>
          <p:spPr>
            <a:xfrm>
              <a:off x="5793068" y="4324244"/>
              <a:ext cx="889474" cy="369332"/>
            </a:xfrm>
            <a:prstGeom prst="rect">
              <a:avLst/>
            </a:prstGeom>
            <a:noFill/>
          </p:spPr>
          <p:txBody>
            <a:bodyPr wrap="none" rtlCol="0">
              <a:spAutoFit/>
            </a:bodyPr>
            <a:lstStyle/>
            <a:p>
              <a:r>
                <a:rPr lang="en-US" b="1" dirty="0">
                  <a:solidFill>
                    <a:srgbClr val="EEEE32"/>
                  </a:solidFill>
                  <a:effectLst>
                    <a:outerShdw blurRad="38100" dist="38100" dir="2700000" algn="tl">
                      <a:srgbClr val="000000">
                        <a:alpha val="43137"/>
                      </a:srgbClr>
                    </a:outerShdw>
                  </a:effectLst>
                </a:rPr>
                <a:t>Zone A</a:t>
              </a:r>
            </a:p>
          </p:txBody>
        </p:sp>
        <p:cxnSp>
          <p:nvCxnSpPr>
            <p:cNvPr id="155" name="Straight Arrow Connector 154">
              <a:extLst>
                <a:ext uri="{FF2B5EF4-FFF2-40B4-BE49-F238E27FC236}">
                  <a16:creationId xmlns:a16="http://schemas.microsoft.com/office/drawing/2014/main" id="{A84300CB-FE16-945A-BE5E-3DE638A75798}"/>
                </a:ext>
              </a:extLst>
            </p:cNvPr>
            <p:cNvCxnSpPr>
              <a:cxnSpLocks/>
            </p:cNvCxnSpPr>
            <p:nvPr/>
          </p:nvCxnSpPr>
          <p:spPr>
            <a:xfrm flipV="1">
              <a:off x="5271713" y="4518085"/>
              <a:ext cx="588670" cy="6829"/>
            </a:xfrm>
            <a:prstGeom prst="straightConnector1">
              <a:avLst/>
            </a:prstGeom>
            <a:ln w="19050">
              <a:solidFill>
                <a:srgbClr val="EEEE32"/>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81727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F949D-8DDC-547B-D08E-A3496CD3A2DD}"/>
              </a:ext>
            </a:extLst>
          </p:cNvPr>
          <p:cNvSpPr>
            <a:spLocks noGrp="1"/>
          </p:cNvSpPr>
          <p:nvPr>
            <p:ph type="title"/>
          </p:nvPr>
        </p:nvSpPr>
        <p:spPr/>
        <p:txBody>
          <a:bodyPr/>
          <a:lstStyle/>
          <a:p>
            <a:pPr algn="ctr"/>
            <a:r>
              <a:rPr lang="en-US" dirty="0"/>
              <a:t>Generating Sediment Plumes</a:t>
            </a:r>
          </a:p>
        </p:txBody>
      </p:sp>
      <p:sp>
        <p:nvSpPr>
          <p:cNvPr id="5" name="Content Placeholder 4">
            <a:extLst>
              <a:ext uri="{FF2B5EF4-FFF2-40B4-BE49-F238E27FC236}">
                <a16:creationId xmlns:a16="http://schemas.microsoft.com/office/drawing/2014/main" id="{72422918-6B2E-8C8E-C4CD-54EDE983F79E}"/>
              </a:ext>
            </a:extLst>
          </p:cNvPr>
          <p:cNvSpPr>
            <a:spLocks noGrp="1"/>
          </p:cNvSpPr>
          <p:nvPr>
            <p:ph sz="half" idx="2"/>
          </p:nvPr>
        </p:nvSpPr>
        <p:spPr>
          <a:xfrm>
            <a:off x="1219200" y="5089451"/>
            <a:ext cx="9980428" cy="914401"/>
          </a:xfrm>
        </p:spPr>
        <p:txBody>
          <a:bodyPr/>
          <a:lstStyle/>
          <a:p>
            <a:pPr marL="0" indent="0">
              <a:buNone/>
            </a:pPr>
            <a:r>
              <a:rPr lang="en-US" dirty="0"/>
              <a:t>Artificial plume created by walking along the up-current edge of the plot, in a standardized fashion, kicking up sediment plumes.</a:t>
            </a:r>
          </a:p>
          <a:p>
            <a:pPr marL="0" indent="0">
              <a:buNone/>
            </a:pPr>
            <a:endParaRPr lang="en-US" dirty="0"/>
          </a:p>
        </p:txBody>
      </p:sp>
    </p:spTree>
    <p:extLst>
      <p:ext uri="{BB962C8B-B14F-4D97-AF65-F5344CB8AC3E}">
        <p14:creationId xmlns:p14="http://schemas.microsoft.com/office/powerpoint/2010/main" val="34489337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E4A5D4C-8863-25A4-C6C0-BE0D6A1F00DE}"/>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9110DB2A-5626-7591-9E3F-FD61CE9D704D}"/>
              </a:ext>
            </a:extLst>
          </p:cNvPr>
          <p:cNvSpPr>
            <a:spLocks noGrp="1"/>
          </p:cNvSpPr>
          <p:nvPr>
            <p:ph sz="half" idx="2"/>
          </p:nvPr>
        </p:nvSpPr>
        <p:spPr>
          <a:xfrm>
            <a:off x="7874318" y="2953229"/>
            <a:ext cx="4225533" cy="1325563"/>
          </a:xfrm>
        </p:spPr>
        <p:txBody>
          <a:bodyPr/>
          <a:lstStyle/>
          <a:p>
            <a:r>
              <a:rPr lang="en-US" dirty="0"/>
              <a:t>Twelve light logger poles </a:t>
            </a:r>
          </a:p>
          <a:p>
            <a:r>
              <a:rPr lang="en-US" dirty="0"/>
              <a:t>Labeled A thru L</a:t>
            </a:r>
          </a:p>
          <a:p>
            <a:pPr marL="0" indent="0">
              <a:buNone/>
            </a:pPr>
            <a:endParaRPr lang="en-US" dirty="0"/>
          </a:p>
        </p:txBody>
      </p:sp>
      <p:pic>
        <p:nvPicPr>
          <p:cNvPr id="5" name="Picture 4" descr="Aerial view of a body of water&#10;&#10;Description automatically generated">
            <a:extLst>
              <a:ext uri="{FF2B5EF4-FFF2-40B4-BE49-F238E27FC236}">
                <a16:creationId xmlns:a16="http://schemas.microsoft.com/office/drawing/2014/main" id="{9F8A490F-0459-1E30-5FF2-B660DB975B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8" y="1750744"/>
            <a:ext cx="7329185" cy="4886123"/>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E48A297B-0836-F8DD-919F-F2A09B46C25F}"/>
              </a:ext>
            </a:extLst>
          </p:cNvPr>
          <p:cNvSpPr txBox="1">
            <a:spLocks/>
          </p:cNvSpPr>
          <p:nvPr/>
        </p:nvSpPr>
        <p:spPr>
          <a:xfrm>
            <a:off x="838200" y="1090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n-US" dirty="0"/>
              <a:t>Light Logger Positioning</a:t>
            </a:r>
          </a:p>
        </p:txBody>
      </p:sp>
      <p:pic>
        <p:nvPicPr>
          <p:cNvPr id="7" name="Picture 6" descr="Aerial view of a body of water&#10;&#10;Description automatically generated">
            <a:extLst>
              <a:ext uri="{FF2B5EF4-FFF2-40B4-BE49-F238E27FC236}">
                <a16:creationId xmlns:a16="http://schemas.microsoft.com/office/drawing/2014/main" id="{A8492F66-AC7B-F0C7-5B00-B4CAAC76DD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8" y="1750744"/>
            <a:ext cx="7329185" cy="4886123"/>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DD1EA987-B52B-9F3B-AD26-F6AB9205701A}"/>
              </a:ext>
            </a:extLst>
          </p:cNvPr>
          <p:cNvSpPr/>
          <p:nvPr/>
        </p:nvSpPr>
        <p:spPr>
          <a:xfrm>
            <a:off x="3040238" y="337876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01D51FB-BBEA-88E1-9281-5A49DF525D14}"/>
              </a:ext>
            </a:extLst>
          </p:cNvPr>
          <p:cNvSpPr/>
          <p:nvPr/>
        </p:nvSpPr>
        <p:spPr>
          <a:xfrm>
            <a:off x="2974452" y="371922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778BD412-D3B0-FB23-E0D6-92E010C9A665}"/>
              </a:ext>
            </a:extLst>
          </p:cNvPr>
          <p:cNvSpPr/>
          <p:nvPr/>
        </p:nvSpPr>
        <p:spPr>
          <a:xfrm>
            <a:off x="2894275" y="408498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23AD907-998B-A841-2B2E-1E5748DCAAD0}"/>
              </a:ext>
            </a:extLst>
          </p:cNvPr>
          <p:cNvSpPr/>
          <p:nvPr/>
        </p:nvSpPr>
        <p:spPr>
          <a:xfrm>
            <a:off x="2725973" y="4960289"/>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26822AC8-B965-5C43-F792-11F15F7B782D}"/>
              </a:ext>
            </a:extLst>
          </p:cNvPr>
          <p:cNvSpPr/>
          <p:nvPr/>
        </p:nvSpPr>
        <p:spPr>
          <a:xfrm>
            <a:off x="3994867" y="338328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68A5AE65-686B-C303-9C11-2FFC133333C8}"/>
              </a:ext>
            </a:extLst>
          </p:cNvPr>
          <p:cNvSpPr/>
          <p:nvPr/>
        </p:nvSpPr>
        <p:spPr>
          <a:xfrm>
            <a:off x="3994867" y="372485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9A08C34B-B8A3-AF20-64C1-8AB1667DDAAE}"/>
              </a:ext>
            </a:extLst>
          </p:cNvPr>
          <p:cNvSpPr/>
          <p:nvPr/>
        </p:nvSpPr>
        <p:spPr>
          <a:xfrm>
            <a:off x="4007454" y="408498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2C0D5DE-7B34-6E2E-AB06-B7E75457D93A}"/>
              </a:ext>
            </a:extLst>
          </p:cNvPr>
          <p:cNvSpPr/>
          <p:nvPr/>
        </p:nvSpPr>
        <p:spPr>
          <a:xfrm>
            <a:off x="4030314" y="498911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83905DA-B3A7-2B27-3F31-2CD06AD6C261}"/>
              </a:ext>
            </a:extLst>
          </p:cNvPr>
          <p:cNvSpPr/>
          <p:nvPr/>
        </p:nvSpPr>
        <p:spPr>
          <a:xfrm>
            <a:off x="4972355" y="3409019"/>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8BA8F7A-2B5A-A08A-9EFC-A68DD6023F90}"/>
              </a:ext>
            </a:extLst>
          </p:cNvPr>
          <p:cNvSpPr/>
          <p:nvPr/>
        </p:nvSpPr>
        <p:spPr>
          <a:xfrm>
            <a:off x="5047181" y="374208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95734F2-E41B-3BB9-A55A-06BD370E7F90}"/>
              </a:ext>
            </a:extLst>
          </p:cNvPr>
          <p:cNvSpPr/>
          <p:nvPr/>
        </p:nvSpPr>
        <p:spPr>
          <a:xfrm>
            <a:off x="5127590" y="409194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87AC394-DAAA-ECE6-705D-D184F6E836B7}"/>
              </a:ext>
            </a:extLst>
          </p:cNvPr>
          <p:cNvSpPr/>
          <p:nvPr/>
        </p:nvSpPr>
        <p:spPr>
          <a:xfrm>
            <a:off x="5334985" y="499209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9E12DDF-1D76-3857-46D0-619457B112F5}"/>
              </a:ext>
            </a:extLst>
          </p:cNvPr>
          <p:cNvSpPr/>
          <p:nvPr/>
        </p:nvSpPr>
        <p:spPr>
          <a:xfrm>
            <a:off x="6701117" y="500600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F77B090-0E1C-27FD-50CD-778C64A15420}"/>
              </a:ext>
            </a:extLst>
          </p:cNvPr>
          <p:cNvSpPr/>
          <p:nvPr/>
        </p:nvSpPr>
        <p:spPr>
          <a:xfrm>
            <a:off x="6296981" y="410784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42684D3-5DF9-048B-62D6-E327037E3EA3}"/>
              </a:ext>
            </a:extLst>
          </p:cNvPr>
          <p:cNvSpPr/>
          <p:nvPr/>
        </p:nvSpPr>
        <p:spPr>
          <a:xfrm>
            <a:off x="6122356" y="373667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EDFFBDD-CCF0-EC0D-2D9E-C764CE56B05B}"/>
              </a:ext>
            </a:extLst>
          </p:cNvPr>
          <p:cNvSpPr/>
          <p:nvPr/>
        </p:nvSpPr>
        <p:spPr>
          <a:xfrm>
            <a:off x="5980272" y="340728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F3C92AE0-74C6-9826-27D1-10159E24DEE4}"/>
              </a:ext>
            </a:extLst>
          </p:cNvPr>
          <p:cNvCxnSpPr>
            <a:cxnSpLocks/>
            <a:endCxn id="11" idx="3"/>
          </p:cNvCxnSpPr>
          <p:nvPr/>
        </p:nvCxnSpPr>
        <p:spPr>
          <a:xfrm flipH="1" flipV="1">
            <a:off x="2732668" y="4999313"/>
            <a:ext cx="3991308" cy="285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3701FFA8-6C2B-D480-0045-B5D48091898B}"/>
              </a:ext>
            </a:extLst>
          </p:cNvPr>
          <p:cNvCxnSpPr>
            <a:cxnSpLocks/>
            <a:endCxn id="8" idx="6"/>
          </p:cNvCxnSpPr>
          <p:nvPr/>
        </p:nvCxnSpPr>
        <p:spPr>
          <a:xfrm flipH="1" flipV="1">
            <a:off x="3085957" y="3401621"/>
            <a:ext cx="2917175" cy="303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47281872-8F8A-740A-940A-C8590DB7CD36}"/>
              </a:ext>
            </a:extLst>
          </p:cNvPr>
          <p:cNvCxnSpPr>
            <a:cxnSpLocks/>
            <a:endCxn id="9" idx="2"/>
          </p:cNvCxnSpPr>
          <p:nvPr/>
        </p:nvCxnSpPr>
        <p:spPr>
          <a:xfrm flipH="1" flipV="1">
            <a:off x="2974452" y="3742082"/>
            <a:ext cx="3157127" cy="16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AC4BF889-BC78-4978-0A55-26245B0B3BF6}"/>
              </a:ext>
            </a:extLst>
          </p:cNvPr>
          <p:cNvCxnSpPr>
            <a:cxnSpLocks/>
            <a:endCxn id="10" idx="2"/>
          </p:cNvCxnSpPr>
          <p:nvPr/>
        </p:nvCxnSpPr>
        <p:spPr>
          <a:xfrm flipH="1" flipV="1">
            <a:off x="2894275" y="4107844"/>
            <a:ext cx="3432183" cy="278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422D74E-28F5-16B4-0923-BB0A9B0DB4CF}"/>
              </a:ext>
            </a:extLst>
          </p:cNvPr>
          <p:cNvCxnSpPr>
            <a:cxnSpLocks/>
            <a:endCxn id="11" idx="5"/>
          </p:cNvCxnSpPr>
          <p:nvPr/>
        </p:nvCxnSpPr>
        <p:spPr>
          <a:xfrm flipH="1">
            <a:off x="2764997" y="3401620"/>
            <a:ext cx="290850" cy="1597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43FA7031-CA8D-559A-2C16-D87984C49DEA}"/>
              </a:ext>
            </a:extLst>
          </p:cNvPr>
          <p:cNvCxnSpPr>
            <a:cxnSpLocks/>
            <a:endCxn id="20" idx="1"/>
          </p:cNvCxnSpPr>
          <p:nvPr/>
        </p:nvCxnSpPr>
        <p:spPr>
          <a:xfrm>
            <a:off x="6003131" y="3431174"/>
            <a:ext cx="704681" cy="15815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1AE6373E-E252-51F1-78A3-F44573C4C0E0}"/>
              </a:ext>
            </a:extLst>
          </p:cNvPr>
          <p:cNvCxnSpPr>
            <a:cxnSpLocks/>
            <a:endCxn id="19" idx="0"/>
          </p:cNvCxnSpPr>
          <p:nvPr/>
        </p:nvCxnSpPr>
        <p:spPr>
          <a:xfrm>
            <a:off x="5004005" y="3424220"/>
            <a:ext cx="353840" cy="15678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6362EE60-40C1-AF08-2969-E38DCDB4191F}"/>
              </a:ext>
            </a:extLst>
          </p:cNvPr>
          <p:cNvCxnSpPr>
            <a:cxnSpLocks/>
            <a:endCxn id="15" idx="0"/>
          </p:cNvCxnSpPr>
          <p:nvPr/>
        </p:nvCxnSpPr>
        <p:spPr>
          <a:xfrm>
            <a:off x="4018453" y="3401619"/>
            <a:ext cx="34721" cy="15874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2145D350-C166-F3DC-1F6E-A2406BA353DD}"/>
              </a:ext>
            </a:extLst>
          </p:cNvPr>
          <p:cNvGrpSpPr/>
          <p:nvPr/>
        </p:nvGrpSpPr>
        <p:grpSpPr>
          <a:xfrm>
            <a:off x="3237722" y="2918946"/>
            <a:ext cx="3044360" cy="2201362"/>
            <a:chOff x="3237722" y="2918946"/>
            <a:chExt cx="3044360" cy="2201362"/>
          </a:xfrm>
        </p:grpSpPr>
        <p:sp>
          <p:nvSpPr>
            <p:cNvPr id="33" name="Oval 32">
              <a:extLst>
                <a:ext uri="{FF2B5EF4-FFF2-40B4-BE49-F238E27FC236}">
                  <a16:creationId xmlns:a16="http://schemas.microsoft.com/office/drawing/2014/main" id="{7857ABE0-E5F1-09B0-0282-F233709970B8}"/>
                </a:ext>
              </a:extLst>
            </p:cNvPr>
            <p:cNvSpPr>
              <a:spLocks noChangeAspect="1"/>
            </p:cNvSpPr>
            <p:nvPr/>
          </p:nvSpPr>
          <p:spPr>
            <a:xfrm rot="5400000">
              <a:off x="5893615" y="4891708"/>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5C4DA89-11F0-AAFC-7723-BDEF87DEE65F}"/>
                </a:ext>
              </a:extLst>
            </p:cNvPr>
            <p:cNvSpPr>
              <a:spLocks noChangeAspect="1"/>
            </p:cNvSpPr>
            <p:nvPr/>
          </p:nvSpPr>
          <p:spPr>
            <a:xfrm rot="5400000">
              <a:off x="4591433" y="4877794"/>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F27429D-332F-6817-7B71-ED1D1548B811}"/>
                </a:ext>
              </a:extLst>
            </p:cNvPr>
            <p:cNvSpPr>
              <a:spLocks noChangeAspect="1"/>
            </p:cNvSpPr>
            <p:nvPr/>
          </p:nvSpPr>
          <p:spPr>
            <a:xfrm rot="5400000">
              <a:off x="3266250" y="4874813"/>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46C3BC2B-1227-955F-7BA1-D0BFDAD5ED1D}"/>
                </a:ext>
              </a:extLst>
            </p:cNvPr>
            <p:cNvSpPr>
              <a:spLocks noChangeAspect="1"/>
            </p:cNvSpPr>
            <p:nvPr/>
          </p:nvSpPr>
          <p:spPr>
            <a:xfrm rot="5400000">
              <a:off x="3422095" y="3979557"/>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FF6E969-F7D3-7531-4F6D-FEBC54778979}"/>
                </a:ext>
              </a:extLst>
            </p:cNvPr>
            <p:cNvSpPr>
              <a:spLocks noChangeAspect="1"/>
            </p:cNvSpPr>
            <p:nvPr/>
          </p:nvSpPr>
          <p:spPr>
            <a:xfrm rot="5400000">
              <a:off x="3439934" y="3627781"/>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18285E8-AFD2-DE33-EC65-327E09689D58}"/>
                </a:ext>
              </a:extLst>
            </p:cNvPr>
            <p:cNvSpPr>
              <a:spLocks noChangeAspect="1"/>
            </p:cNvSpPr>
            <p:nvPr/>
          </p:nvSpPr>
          <p:spPr>
            <a:xfrm rot="5400000">
              <a:off x="4511656" y="3982004"/>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FE0A55C-CDD0-6237-A212-63A387A5690D}"/>
                </a:ext>
              </a:extLst>
            </p:cNvPr>
            <p:cNvSpPr>
              <a:spLocks noChangeAspect="1"/>
            </p:cNvSpPr>
            <p:nvPr/>
          </p:nvSpPr>
          <p:spPr>
            <a:xfrm rot="5400000">
              <a:off x="4469860" y="3644329"/>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B21ED69E-C01D-2119-A8B2-8C677DB0ADF1}"/>
                </a:ext>
              </a:extLst>
            </p:cNvPr>
            <p:cNvSpPr>
              <a:spLocks noChangeAspect="1"/>
            </p:cNvSpPr>
            <p:nvPr/>
          </p:nvSpPr>
          <p:spPr>
            <a:xfrm rot="5400000">
              <a:off x="4404495" y="3158678"/>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970AABE-BC8E-AB58-F08E-04AC68F7DB12}"/>
                </a:ext>
              </a:extLst>
            </p:cNvPr>
            <p:cNvSpPr>
              <a:spLocks noChangeAspect="1"/>
            </p:cNvSpPr>
            <p:nvPr/>
          </p:nvSpPr>
          <p:spPr>
            <a:xfrm rot="5400000">
              <a:off x="5648802" y="4001294"/>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D4DCC77-8031-F0A7-E4DB-421278F888A7}"/>
                </a:ext>
              </a:extLst>
            </p:cNvPr>
            <p:cNvSpPr>
              <a:spLocks noChangeAspect="1"/>
            </p:cNvSpPr>
            <p:nvPr/>
          </p:nvSpPr>
          <p:spPr>
            <a:xfrm rot="5400000">
              <a:off x="5530199" y="3622378"/>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E97D3A23-2D58-A01E-0390-25D93C167B1C}"/>
                </a:ext>
              </a:extLst>
            </p:cNvPr>
            <p:cNvSpPr>
              <a:spLocks noChangeAspect="1"/>
            </p:cNvSpPr>
            <p:nvPr/>
          </p:nvSpPr>
          <p:spPr>
            <a:xfrm rot="5400000">
              <a:off x="5373100" y="3160370"/>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FA478B0-5D16-BDAA-D587-6245DE7F8662}"/>
                </a:ext>
              </a:extLst>
            </p:cNvPr>
            <p:cNvSpPr txBox="1"/>
            <p:nvPr/>
          </p:nvSpPr>
          <p:spPr>
            <a:xfrm>
              <a:off x="3572724" y="3434928"/>
              <a:ext cx="247184"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J</a:t>
              </a:r>
            </a:p>
          </p:txBody>
        </p:sp>
        <p:sp>
          <p:nvSpPr>
            <p:cNvPr id="45" name="TextBox 44">
              <a:extLst>
                <a:ext uri="{FF2B5EF4-FFF2-40B4-BE49-F238E27FC236}">
                  <a16:creationId xmlns:a16="http://schemas.microsoft.com/office/drawing/2014/main" id="{3062F7E0-CCCD-4EF0-C842-C09DFDAFFBCB}"/>
                </a:ext>
              </a:extLst>
            </p:cNvPr>
            <p:cNvSpPr txBox="1"/>
            <p:nvPr/>
          </p:nvSpPr>
          <p:spPr>
            <a:xfrm>
              <a:off x="3563493" y="3820941"/>
              <a:ext cx="282450"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K</a:t>
              </a:r>
            </a:p>
          </p:txBody>
        </p:sp>
        <p:sp>
          <p:nvSpPr>
            <p:cNvPr id="46" name="TextBox 45">
              <a:extLst>
                <a:ext uri="{FF2B5EF4-FFF2-40B4-BE49-F238E27FC236}">
                  <a16:creationId xmlns:a16="http://schemas.microsoft.com/office/drawing/2014/main" id="{582FBF55-DEB4-AE48-FBDC-BBABBA8AC222}"/>
                </a:ext>
              </a:extLst>
            </p:cNvPr>
            <p:cNvSpPr txBox="1"/>
            <p:nvPr/>
          </p:nvSpPr>
          <p:spPr>
            <a:xfrm>
              <a:off x="3237722" y="4630149"/>
              <a:ext cx="268022"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L</a:t>
              </a:r>
            </a:p>
          </p:txBody>
        </p:sp>
        <p:sp>
          <p:nvSpPr>
            <p:cNvPr id="47" name="TextBox 46">
              <a:extLst>
                <a:ext uri="{FF2B5EF4-FFF2-40B4-BE49-F238E27FC236}">
                  <a16:creationId xmlns:a16="http://schemas.microsoft.com/office/drawing/2014/main" id="{B0494D00-A47C-D3CA-EDC3-C3D12BC02571}"/>
                </a:ext>
              </a:extLst>
            </p:cNvPr>
            <p:cNvSpPr txBox="1"/>
            <p:nvPr/>
          </p:nvSpPr>
          <p:spPr>
            <a:xfrm>
              <a:off x="3596657" y="2918946"/>
              <a:ext cx="226344"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I</a:t>
              </a:r>
            </a:p>
          </p:txBody>
        </p:sp>
        <p:sp>
          <p:nvSpPr>
            <p:cNvPr id="48" name="TextBox 47">
              <a:extLst>
                <a:ext uri="{FF2B5EF4-FFF2-40B4-BE49-F238E27FC236}">
                  <a16:creationId xmlns:a16="http://schemas.microsoft.com/office/drawing/2014/main" id="{E929E279-2E9C-F2E3-C153-8FBB11BF4CFB}"/>
                </a:ext>
              </a:extLst>
            </p:cNvPr>
            <p:cNvSpPr txBox="1"/>
            <p:nvPr/>
          </p:nvSpPr>
          <p:spPr>
            <a:xfrm>
              <a:off x="4625956" y="3801948"/>
              <a:ext cx="288862"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G</a:t>
              </a:r>
            </a:p>
          </p:txBody>
        </p:sp>
        <p:sp>
          <p:nvSpPr>
            <p:cNvPr id="49" name="TextBox 48">
              <a:extLst>
                <a:ext uri="{FF2B5EF4-FFF2-40B4-BE49-F238E27FC236}">
                  <a16:creationId xmlns:a16="http://schemas.microsoft.com/office/drawing/2014/main" id="{733FFDBA-9E66-03F4-E51A-B70457005097}"/>
                </a:ext>
              </a:extLst>
            </p:cNvPr>
            <p:cNvSpPr txBox="1"/>
            <p:nvPr/>
          </p:nvSpPr>
          <p:spPr>
            <a:xfrm>
              <a:off x="4544544" y="3427881"/>
              <a:ext cx="264816"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F</a:t>
              </a:r>
            </a:p>
          </p:txBody>
        </p:sp>
        <p:sp>
          <p:nvSpPr>
            <p:cNvPr id="50" name="TextBox 49">
              <a:extLst>
                <a:ext uri="{FF2B5EF4-FFF2-40B4-BE49-F238E27FC236}">
                  <a16:creationId xmlns:a16="http://schemas.microsoft.com/office/drawing/2014/main" id="{71A7731E-B5C4-D4FE-5945-4A83F5AC432C}"/>
                </a:ext>
              </a:extLst>
            </p:cNvPr>
            <p:cNvSpPr txBox="1"/>
            <p:nvPr/>
          </p:nvSpPr>
          <p:spPr>
            <a:xfrm>
              <a:off x="4473692" y="2925286"/>
              <a:ext cx="272832"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E</a:t>
              </a:r>
            </a:p>
          </p:txBody>
        </p:sp>
        <p:sp>
          <p:nvSpPr>
            <p:cNvPr id="51" name="TextBox 50">
              <a:extLst>
                <a:ext uri="{FF2B5EF4-FFF2-40B4-BE49-F238E27FC236}">
                  <a16:creationId xmlns:a16="http://schemas.microsoft.com/office/drawing/2014/main" id="{28DC8771-5BBA-F468-CC7D-886C7FEA8636}"/>
                </a:ext>
              </a:extLst>
            </p:cNvPr>
            <p:cNvSpPr txBox="1"/>
            <p:nvPr/>
          </p:nvSpPr>
          <p:spPr>
            <a:xfrm>
              <a:off x="5481731" y="2953229"/>
              <a:ext cx="285656"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A</a:t>
              </a:r>
            </a:p>
          </p:txBody>
        </p:sp>
        <p:sp>
          <p:nvSpPr>
            <p:cNvPr id="52" name="TextBox 51">
              <a:extLst>
                <a:ext uri="{FF2B5EF4-FFF2-40B4-BE49-F238E27FC236}">
                  <a16:creationId xmlns:a16="http://schemas.microsoft.com/office/drawing/2014/main" id="{54B28951-613A-1BFC-96E4-2E4C7ABDF5BE}"/>
                </a:ext>
              </a:extLst>
            </p:cNvPr>
            <p:cNvSpPr txBox="1"/>
            <p:nvPr/>
          </p:nvSpPr>
          <p:spPr>
            <a:xfrm>
              <a:off x="5585998" y="3401691"/>
              <a:ext cx="280846"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B</a:t>
              </a:r>
            </a:p>
          </p:txBody>
        </p:sp>
        <p:sp>
          <p:nvSpPr>
            <p:cNvPr id="53" name="TextBox 52">
              <a:extLst>
                <a:ext uri="{FF2B5EF4-FFF2-40B4-BE49-F238E27FC236}">
                  <a16:creationId xmlns:a16="http://schemas.microsoft.com/office/drawing/2014/main" id="{F21F50A1-EA01-79B0-2AB6-ACD760A900B6}"/>
                </a:ext>
              </a:extLst>
            </p:cNvPr>
            <p:cNvSpPr txBox="1"/>
            <p:nvPr/>
          </p:nvSpPr>
          <p:spPr>
            <a:xfrm>
              <a:off x="5730556" y="3784309"/>
              <a:ext cx="274434"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C</a:t>
              </a:r>
            </a:p>
          </p:txBody>
        </p:sp>
        <p:sp>
          <p:nvSpPr>
            <p:cNvPr id="54" name="TextBox 53">
              <a:extLst>
                <a:ext uri="{FF2B5EF4-FFF2-40B4-BE49-F238E27FC236}">
                  <a16:creationId xmlns:a16="http://schemas.microsoft.com/office/drawing/2014/main" id="{4F1CE5B8-D262-699D-6BBE-E16A9B8BC5FF}"/>
                </a:ext>
              </a:extLst>
            </p:cNvPr>
            <p:cNvSpPr txBox="1"/>
            <p:nvPr/>
          </p:nvSpPr>
          <p:spPr>
            <a:xfrm>
              <a:off x="5991618" y="4684873"/>
              <a:ext cx="290464"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D</a:t>
              </a:r>
            </a:p>
          </p:txBody>
        </p:sp>
        <p:sp>
          <p:nvSpPr>
            <p:cNvPr id="55" name="Oval 54">
              <a:extLst>
                <a:ext uri="{FF2B5EF4-FFF2-40B4-BE49-F238E27FC236}">
                  <a16:creationId xmlns:a16="http://schemas.microsoft.com/office/drawing/2014/main" id="{FE10CD99-B8F1-6FE8-9CD2-BEF180225535}"/>
                </a:ext>
              </a:extLst>
            </p:cNvPr>
            <p:cNvSpPr>
              <a:spLocks noChangeAspect="1"/>
            </p:cNvSpPr>
            <p:nvPr/>
          </p:nvSpPr>
          <p:spPr>
            <a:xfrm rot="5400000">
              <a:off x="3457475" y="3131874"/>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35AE1919-EFB3-B040-5397-2FCC3266889F}"/>
                </a:ext>
              </a:extLst>
            </p:cNvPr>
            <p:cNvSpPr txBox="1"/>
            <p:nvPr/>
          </p:nvSpPr>
          <p:spPr>
            <a:xfrm>
              <a:off x="4698979" y="4682586"/>
              <a:ext cx="292068"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H</a:t>
              </a:r>
            </a:p>
          </p:txBody>
        </p:sp>
      </p:grpSp>
    </p:spTree>
    <p:extLst>
      <p:ext uri="{BB962C8B-B14F-4D97-AF65-F5344CB8AC3E}">
        <p14:creationId xmlns:p14="http://schemas.microsoft.com/office/powerpoint/2010/main" val="1327527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10AF280-0CE5-9E74-98A6-994F2CCE64B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52318A14-05A6-0FA9-5051-A88CC3776110}"/>
              </a:ext>
            </a:extLst>
          </p:cNvPr>
          <p:cNvSpPr>
            <a:spLocks noGrp="1"/>
          </p:cNvSpPr>
          <p:nvPr>
            <p:ph sz="half" idx="2"/>
          </p:nvPr>
        </p:nvSpPr>
        <p:spPr>
          <a:xfrm>
            <a:off x="7796926" y="2997900"/>
            <a:ext cx="4266273" cy="1477556"/>
          </a:xfrm>
        </p:spPr>
        <p:txBody>
          <a:bodyPr>
            <a:normAutofit/>
          </a:bodyPr>
          <a:lstStyle/>
          <a:p>
            <a:r>
              <a:rPr lang="en-US" sz="2400" dirty="0"/>
              <a:t>Track 3 – Heavy Disturbance</a:t>
            </a:r>
          </a:p>
          <a:p>
            <a:r>
              <a:rPr lang="en-US" sz="2400" dirty="0"/>
              <a:t>Track 2 – Medium Disturbance</a:t>
            </a:r>
          </a:p>
          <a:p>
            <a:r>
              <a:rPr lang="en-US" sz="2400" dirty="0"/>
              <a:t>Track 1 – Light Disturbance</a:t>
            </a:r>
          </a:p>
        </p:txBody>
      </p:sp>
      <p:pic>
        <p:nvPicPr>
          <p:cNvPr id="5" name="Picture 4" descr="Aerial view of a body of water&#10;&#10;Description automatically generated">
            <a:extLst>
              <a:ext uri="{FF2B5EF4-FFF2-40B4-BE49-F238E27FC236}">
                <a16:creationId xmlns:a16="http://schemas.microsoft.com/office/drawing/2014/main" id="{8D8DBF26-33D0-D63C-54C6-42232DBFC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8" y="1750744"/>
            <a:ext cx="7329185" cy="4886123"/>
          </a:xfrm>
          <a:prstGeom prst="rect">
            <a:avLst/>
          </a:prstGeom>
          <a:ln>
            <a:noFill/>
          </a:ln>
          <a:effectLst>
            <a:outerShdw blurRad="292100" dist="139700" dir="2700000" algn="tl" rotWithShape="0">
              <a:srgbClr val="333333">
                <a:alpha val="65000"/>
              </a:srgbClr>
            </a:outerShdw>
          </a:effectLst>
        </p:spPr>
      </p:pic>
      <p:sp>
        <p:nvSpPr>
          <p:cNvPr id="6" name="Title 1">
            <a:extLst>
              <a:ext uri="{FF2B5EF4-FFF2-40B4-BE49-F238E27FC236}">
                <a16:creationId xmlns:a16="http://schemas.microsoft.com/office/drawing/2014/main" id="{F9F6D1C9-A1A0-E852-7527-F59CBFEAA2CD}"/>
              </a:ext>
            </a:extLst>
          </p:cNvPr>
          <p:cNvSpPr txBox="1">
            <a:spLocks/>
          </p:cNvSpPr>
          <p:nvPr/>
        </p:nvSpPr>
        <p:spPr>
          <a:xfrm>
            <a:off x="838200" y="10909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n-US" dirty="0"/>
              <a:t>Disturbance Location</a:t>
            </a:r>
          </a:p>
        </p:txBody>
      </p:sp>
      <p:pic>
        <p:nvPicPr>
          <p:cNvPr id="7" name="Picture 6" descr="Aerial view of a body of water&#10;&#10;Description automatically generated">
            <a:extLst>
              <a:ext uri="{FF2B5EF4-FFF2-40B4-BE49-F238E27FC236}">
                <a16:creationId xmlns:a16="http://schemas.microsoft.com/office/drawing/2014/main" id="{CFEF7EC6-5FED-A930-9DC3-8682953752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8" y="1750744"/>
            <a:ext cx="7329185" cy="4886123"/>
          </a:xfrm>
          <a:prstGeom prst="rect">
            <a:avLst/>
          </a:prstGeom>
          <a:ln>
            <a:noFill/>
          </a:ln>
          <a:effectLst>
            <a:outerShdw blurRad="292100" dist="139700" dir="2700000" algn="tl" rotWithShape="0">
              <a:srgbClr val="333333">
                <a:alpha val="65000"/>
              </a:srgbClr>
            </a:outerShdw>
          </a:effectLst>
        </p:spPr>
      </p:pic>
      <p:sp>
        <p:nvSpPr>
          <p:cNvPr id="8" name="Oval 7">
            <a:extLst>
              <a:ext uri="{FF2B5EF4-FFF2-40B4-BE49-F238E27FC236}">
                <a16:creationId xmlns:a16="http://schemas.microsoft.com/office/drawing/2014/main" id="{AE11C25F-22C0-40B9-7822-BD9608AF9417}"/>
              </a:ext>
            </a:extLst>
          </p:cNvPr>
          <p:cNvSpPr/>
          <p:nvPr/>
        </p:nvSpPr>
        <p:spPr>
          <a:xfrm>
            <a:off x="3040238" y="337876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7DE7DE4-1F9F-9973-9304-3A6E59AA6DB6}"/>
              </a:ext>
            </a:extLst>
          </p:cNvPr>
          <p:cNvSpPr/>
          <p:nvPr/>
        </p:nvSpPr>
        <p:spPr>
          <a:xfrm>
            <a:off x="2974452" y="3719222"/>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3DA2749-59BA-EFA3-E38A-F1E8CB36B1FA}"/>
              </a:ext>
            </a:extLst>
          </p:cNvPr>
          <p:cNvSpPr/>
          <p:nvPr/>
        </p:nvSpPr>
        <p:spPr>
          <a:xfrm>
            <a:off x="2894275" y="408498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72BBA7C5-C143-0242-6A32-8C6917C7EC06}"/>
              </a:ext>
            </a:extLst>
          </p:cNvPr>
          <p:cNvSpPr/>
          <p:nvPr/>
        </p:nvSpPr>
        <p:spPr>
          <a:xfrm>
            <a:off x="2725973" y="4960289"/>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058B957-CB96-F309-DDA7-61226AC2AE38}"/>
              </a:ext>
            </a:extLst>
          </p:cNvPr>
          <p:cNvSpPr/>
          <p:nvPr/>
        </p:nvSpPr>
        <p:spPr>
          <a:xfrm>
            <a:off x="3994867" y="338328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61D099E-5745-0220-6345-C8D86CCBF9DF}"/>
              </a:ext>
            </a:extLst>
          </p:cNvPr>
          <p:cNvSpPr/>
          <p:nvPr/>
        </p:nvSpPr>
        <p:spPr>
          <a:xfrm>
            <a:off x="3994867" y="372485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9ECB4D5-C713-E253-1748-D5BD729DE821}"/>
              </a:ext>
            </a:extLst>
          </p:cNvPr>
          <p:cNvSpPr/>
          <p:nvPr/>
        </p:nvSpPr>
        <p:spPr>
          <a:xfrm>
            <a:off x="4007454" y="408498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4399E46-D8C4-EC7E-3E82-FFB550AF1B32}"/>
              </a:ext>
            </a:extLst>
          </p:cNvPr>
          <p:cNvSpPr/>
          <p:nvPr/>
        </p:nvSpPr>
        <p:spPr>
          <a:xfrm>
            <a:off x="4030314" y="498911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C46D59B-2FEF-921E-6605-3013F17A4775}"/>
              </a:ext>
            </a:extLst>
          </p:cNvPr>
          <p:cNvSpPr/>
          <p:nvPr/>
        </p:nvSpPr>
        <p:spPr>
          <a:xfrm>
            <a:off x="4972355" y="3409019"/>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053B392-23AB-64A7-F503-2FBD7298DF3B}"/>
              </a:ext>
            </a:extLst>
          </p:cNvPr>
          <p:cNvSpPr/>
          <p:nvPr/>
        </p:nvSpPr>
        <p:spPr>
          <a:xfrm>
            <a:off x="5047181" y="374208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B7F2C18-44AF-B14F-BB8D-343906F9E8D9}"/>
              </a:ext>
            </a:extLst>
          </p:cNvPr>
          <p:cNvSpPr/>
          <p:nvPr/>
        </p:nvSpPr>
        <p:spPr>
          <a:xfrm>
            <a:off x="5127590" y="4091941"/>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242D949-9E07-B64E-37A3-20D4CB274FF8}"/>
              </a:ext>
            </a:extLst>
          </p:cNvPr>
          <p:cNvSpPr/>
          <p:nvPr/>
        </p:nvSpPr>
        <p:spPr>
          <a:xfrm>
            <a:off x="5334985" y="4992094"/>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6DA7E5F-FCF7-F2D5-8F8D-F1C328EBDBB8}"/>
              </a:ext>
            </a:extLst>
          </p:cNvPr>
          <p:cNvSpPr/>
          <p:nvPr/>
        </p:nvSpPr>
        <p:spPr>
          <a:xfrm>
            <a:off x="6701117" y="500600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9648B31-CD16-DA8A-A6B4-CC3A6B6506FE}"/>
              </a:ext>
            </a:extLst>
          </p:cNvPr>
          <p:cNvSpPr/>
          <p:nvPr/>
        </p:nvSpPr>
        <p:spPr>
          <a:xfrm>
            <a:off x="6296981" y="4107843"/>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E4D00C95-CB88-E387-0B99-2F82F26490F2}"/>
              </a:ext>
            </a:extLst>
          </p:cNvPr>
          <p:cNvSpPr/>
          <p:nvPr/>
        </p:nvSpPr>
        <p:spPr>
          <a:xfrm>
            <a:off x="6122356" y="373667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1F983C4-9349-0B66-91F3-AAEDDE4C02BB}"/>
              </a:ext>
            </a:extLst>
          </p:cNvPr>
          <p:cNvSpPr/>
          <p:nvPr/>
        </p:nvSpPr>
        <p:spPr>
          <a:xfrm>
            <a:off x="5980272" y="3407288"/>
            <a:ext cx="45719" cy="45719"/>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20F3BEB-4829-A79F-CB90-092EC5ADE259}"/>
              </a:ext>
            </a:extLst>
          </p:cNvPr>
          <p:cNvCxnSpPr>
            <a:cxnSpLocks/>
            <a:endCxn id="11" idx="3"/>
          </p:cNvCxnSpPr>
          <p:nvPr/>
        </p:nvCxnSpPr>
        <p:spPr>
          <a:xfrm flipH="1" flipV="1">
            <a:off x="2732668" y="4999313"/>
            <a:ext cx="3991308" cy="285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86397950-7EBC-625A-BD57-6724655FC72A}"/>
              </a:ext>
            </a:extLst>
          </p:cNvPr>
          <p:cNvCxnSpPr>
            <a:cxnSpLocks/>
            <a:endCxn id="8" idx="6"/>
          </p:cNvCxnSpPr>
          <p:nvPr/>
        </p:nvCxnSpPr>
        <p:spPr>
          <a:xfrm flipH="1" flipV="1">
            <a:off x="3085957" y="3401621"/>
            <a:ext cx="2917175" cy="303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635D6D87-5E49-637B-070A-779BE8B78F14}"/>
              </a:ext>
            </a:extLst>
          </p:cNvPr>
          <p:cNvCxnSpPr>
            <a:cxnSpLocks/>
            <a:endCxn id="9" idx="2"/>
          </p:cNvCxnSpPr>
          <p:nvPr/>
        </p:nvCxnSpPr>
        <p:spPr>
          <a:xfrm flipH="1" flipV="1">
            <a:off x="2974452" y="3742082"/>
            <a:ext cx="3157127" cy="1626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E8C5A34-8A00-CD8D-673D-AE261433786B}"/>
              </a:ext>
            </a:extLst>
          </p:cNvPr>
          <p:cNvCxnSpPr>
            <a:cxnSpLocks/>
            <a:endCxn id="10" idx="2"/>
          </p:cNvCxnSpPr>
          <p:nvPr/>
        </p:nvCxnSpPr>
        <p:spPr>
          <a:xfrm flipH="1" flipV="1">
            <a:off x="2894275" y="4107844"/>
            <a:ext cx="3432183" cy="27811"/>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8AF769C6-1BE2-4383-DA90-F5FE30A53019}"/>
              </a:ext>
            </a:extLst>
          </p:cNvPr>
          <p:cNvCxnSpPr>
            <a:cxnSpLocks/>
            <a:endCxn id="11" idx="5"/>
          </p:cNvCxnSpPr>
          <p:nvPr/>
        </p:nvCxnSpPr>
        <p:spPr>
          <a:xfrm flipH="1">
            <a:off x="2764997" y="3401620"/>
            <a:ext cx="290850" cy="159769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CA1CAD7-9386-780B-FE4B-F502015B93D0}"/>
              </a:ext>
            </a:extLst>
          </p:cNvPr>
          <p:cNvCxnSpPr>
            <a:cxnSpLocks/>
            <a:endCxn id="20" idx="1"/>
          </p:cNvCxnSpPr>
          <p:nvPr/>
        </p:nvCxnSpPr>
        <p:spPr>
          <a:xfrm>
            <a:off x="6003131" y="3431174"/>
            <a:ext cx="704681" cy="158152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AB878ECA-5EC5-2C66-A6AE-061100302C57}"/>
              </a:ext>
            </a:extLst>
          </p:cNvPr>
          <p:cNvCxnSpPr>
            <a:cxnSpLocks/>
            <a:endCxn id="19" idx="0"/>
          </p:cNvCxnSpPr>
          <p:nvPr/>
        </p:nvCxnSpPr>
        <p:spPr>
          <a:xfrm>
            <a:off x="5004005" y="3424220"/>
            <a:ext cx="353840" cy="156787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054AC45D-2E50-CA43-1B34-D110146B98DD}"/>
              </a:ext>
            </a:extLst>
          </p:cNvPr>
          <p:cNvCxnSpPr>
            <a:cxnSpLocks/>
            <a:endCxn id="15" idx="0"/>
          </p:cNvCxnSpPr>
          <p:nvPr/>
        </p:nvCxnSpPr>
        <p:spPr>
          <a:xfrm>
            <a:off x="4018453" y="3401619"/>
            <a:ext cx="34721" cy="158749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2" name="Group 31">
            <a:extLst>
              <a:ext uri="{FF2B5EF4-FFF2-40B4-BE49-F238E27FC236}">
                <a16:creationId xmlns:a16="http://schemas.microsoft.com/office/drawing/2014/main" id="{788E60B5-2E5E-32A5-82EB-167408FC069A}"/>
              </a:ext>
            </a:extLst>
          </p:cNvPr>
          <p:cNvGrpSpPr/>
          <p:nvPr/>
        </p:nvGrpSpPr>
        <p:grpSpPr>
          <a:xfrm>
            <a:off x="3237722" y="2918946"/>
            <a:ext cx="3044360" cy="2201362"/>
            <a:chOff x="3237722" y="2918946"/>
            <a:chExt cx="3044360" cy="2201362"/>
          </a:xfrm>
        </p:grpSpPr>
        <p:sp>
          <p:nvSpPr>
            <p:cNvPr id="33" name="Oval 32">
              <a:extLst>
                <a:ext uri="{FF2B5EF4-FFF2-40B4-BE49-F238E27FC236}">
                  <a16:creationId xmlns:a16="http://schemas.microsoft.com/office/drawing/2014/main" id="{60555E9D-F753-F267-BF10-08FACC9A2CE4}"/>
                </a:ext>
              </a:extLst>
            </p:cNvPr>
            <p:cNvSpPr>
              <a:spLocks noChangeAspect="1"/>
            </p:cNvSpPr>
            <p:nvPr/>
          </p:nvSpPr>
          <p:spPr>
            <a:xfrm rot="5400000">
              <a:off x="5893615" y="4891708"/>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F6C280D-C96C-7BAA-8DB8-F9764A86E787}"/>
                </a:ext>
              </a:extLst>
            </p:cNvPr>
            <p:cNvSpPr>
              <a:spLocks noChangeAspect="1"/>
            </p:cNvSpPr>
            <p:nvPr/>
          </p:nvSpPr>
          <p:spPr>
            <a:xfrm rot="5400000">
              <a:off x="4591433" y="4877794"/>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4953E86-8640-AEC8-5956-76B36936C5DD}"/>
                </a:ext>
              </a:extLst>
            </p:cNvPr>
            <p:cNvSpPr>
              <a:spLocks noChangeAspect="1"/>
            </p:cNvSpPr>
            <p:nvPr/>
          </p:nvSpPr>
          <p:spPr>
            <a:xfrm rot="5400000">
              <a:off x="3266250" y="4874813"/>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82F5397-3323-8251-AA50-51DCA616247C}"/>
                </a:ext>
              </a:extLst>
            </p:cNvPr>
            <p:cNvSpPr>
              <a:spLocks noChangeAspect="1"/>
            </p:cNvSpPr>
            <p:nvPr/>
          </p:nvSpPr>
          <p:spPr>
            <a:xfrm rot="5400000">
              <a:off x="3422095" y="3979557"/>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A58BDAA-E534-DAAD-77B6-C0DA82B668D3}"/>
                </a:ext>
              </a:extLst>
            </p:cNvPr>
            <p:cNvSpPr>
              <a:spLocks noChangeAspect="1"/>
            </p:cNvSpPr>
            <p:nvPr/>
          </p:nvSpPr>
          <p:spPr>
            <a:xfrm rot="5400000">
              <a:off x="3439934" y="3627781"/>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49DC77D-14DC-602D-9322-C79CE96FA6D0}"/>
                </a:ext>
              </a:extLst>
            </p:cNvPr>
            <p:cNvSpPr>
              <a:spLocks noChangeAspect="1"/>
            </p:cNvSpPr>
            <p:nvPr/>
          </p:nvSpPr>
          <p:spPr>
            <a:xfrm rot="5400000">
              <a:off x="4511656" y="3982004"/>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61BD04A-36B9-DA00-73EF-B7D0A7FD1576}"/>
                </a:ext>
              </a:extLst>
            </p:cNvPr>
            <p:cNvSpPr>
              <a:spLocks noChangeAspect="1"/>
            </p:cNvSpPr>
            <p:nvPr/>
          </p:nvSpPr>
          <p:spPr>
            <a:xfrm rot="5400000">
              <a:off x="4469860" y="3644329"/>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7587152-7A63-A0C2-8320-390E398A9374}"/>
                </a:ext>
              </a:extLst>
            </p:cNvPr>
            <p:cNvSpPr>
              <a:spLocks noChangeAspect="1"/>
            </p:cNvSpPr>
            <p:nvPr/>
          </p:nvSpPr>
          <p:spPr>
            <a:xfrm rot="5400000">
              <a:off x="4404495" y="3158678"/>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2947B7F-F1D3-9E89-6154-104B277CF130}"/>
                </a:ext>
              </a:extLst>
            </p:cNvPr>
            <p:cNvSpPr>
              <a:spLocks noChangeAspect="1"/>
            </p:cNvSpPr>
            <p:nvPr/>
          </p:nvSpPr>
          <p:spPr>
            <a:xfrm rot="5400000">
              <a:off x="5648802" y="4001294"/>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920CBE5-67D5-6011-8485-1C7EE5C1F59C}"/>
                </a:ext>
              </a:extLst>
            </p:cNvPr>
            <p:cNvSpPr>
              <a:spLocks noChangeAspect="1"/>
            </p:cNvSpPr>
            <p:nvPr/>
          </p:nvSpPr>
          <p:spPr>
            <a:xfrm rot="5400000">
              <a:off x="5530199" y="3622378"/>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6D32801A-5BC8-6076-9684-E3EE0D518205}"/>
                </a:ext>
              </a:extLst>
            </p:cNvPr>
            <p:cNvSpPr>
              <a:spLocks noChangeAspect="1"/>
            </p:cNvSpPr>
            <p:nvPr/>
          </p:nvSpPr>
          <p:spPr>
            <a:xfrm rot="5400000">
              <a:off x="5373100" y="3160370"/>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593BD48-687C-4672-ADCD-81F1CBACF7F0}"/>
                </a:ext>
              </a:extLst>
            </p:cNvPr>
            <p:cNvSpPr txBox="1"/>
            <p:nvPr/>
          </p:nvSpPr>
          <p:spPr>
            <a:xfrm>
              <a:off x="3572724" y="3434928"/>
              <a:ext cx="247184"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J</a:t>
              </a:r>
            </a:p>
          </p:txBody>
        </p:sp>
        <p:sp>
          <p:nvSpPr>
            <p:cNvPr id="45" name="TextBox 44">
              <a:extLst>
                <a:ext uri="{FF2B5EF4-FFF2-40B4-BE49-F238E27FC236}">
                  <a16:creationId xmlns:a16="http://schemas.microsoft.com/office/drawing/2014/main" id="{F0C42D32-401D-CDFB-5DB5-504C2C639882}"/>
                </a:ext>
              </a:extLst>
            </p:cNvPr>
            <p:cNvSpPr txBox="1"/>
            <p:nvPr/>
          </p:nvSpPr>
          <p:spPr>
            <a:xfrm>
              <a:off x="3563493" y="3820941"/>
              <a:ext cx="282450"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K</a:t>
              </a:r>
            </a:p>
          </p:txBody>
        </p:sp>
        <p:sp>
          <p:nvSpPr>
            <p:cNvPr id="46" name="TextBox 45">
              <a:extLst>
                <a:ext uri="{FF2B5EF4-FFF2-40B4-BE49-F238E27FC236}">
                  <a16:creationId xmlns:a16="http://schemas.microsoft.com/office/drawing/2014/main" id="{7C1B54CB-D96A-1CCF-A6A3-DDA641E078CC}"/>
                </a:ext>
              </a:extLst>
            </p:cNvPr>
            <p:cNvSpPr txBox="1"/>
            <p:nvPr/>
          </p:nvSpPr>
          <p:spPr>
            <a:xfrm>
              <a:off x="3237722" y="4630149"/>
              <a:ext cx="268022"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L</a:t>
              </a:r>
            </a:p>
          </p:txBody>
        </p:sp>
        <p:sp>
          <p:nvSpPr>
            <p:cNvPr id="47" name="TextBox 46">
              <a:extLst>
                <a:ext uri="{FF2B5EF4-FFF2-40B4-BE49-F238E27FC236}">
                  <a16:creationId xmlns:a16="http://schemas.microsoft.com/office/drawing/2014/main" id="{D696F036-89AB-C01A-68C7-DE5BDBC2E527}"/>
                </a:ext>
              </a:extLst>
            </p:cNvPr>
            <p:cNvSpPr txBox="1"/>
            <p:nvPr/>
          </p:nvSpPr>
          <p:spPr>
            <a:xfrm>
              <a:off x="3596657" y="2918946"/>
              <a:ext cx="226344"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I</a:t>
              </a:r>
            </a:p>
          </p:txBody>
        </p:sp>
        <p:sp>
          <p:nvSpPr>
            <p:cNvPr id="48" name="TextBox 47">
              <a:extLst>
                <a:ext uri="{FF2B5EF4-FFF2-40B4-BE49-F238E27FC236}">
                  <a16:creationId xmlns:a16="http://schemas.microsoft.com/office/drawing/2014/main" id="{3C0F7F6D-1B50-D910-9962-ADF3CF953D67}"/>
                </a:ext>
              </a:extLst>
            </p:cNvPr>
            <p:cNvSpPr txBox="1"/>
            <p:nvPr/>
          </p:nvSpPr>
          <p:spPr>
            <a:xfrm>
              <a:off x="4625956" y="3801948"/>
              <a:ext cx="288862"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G</a:t>
              </a:r>
            </a:p>
          </p:txBody>
        </p:sp>
        <p:sp>
          <p:nvSpPr>
            <p:cNvPr id="49" name="TextBox 48">
              <a:extLst>
                <a:ext uri="{FF2B5EF4-FFF2-40B4-BE49-F238E27FC236}">
                  <a16:creationId xmlns:a16="http://schemas.microsoft.com/office/drawing/2014/main" id="{DC649AA3-7375-B9C8-7027-4AC3F249A2E0}"/>
                </a:ext>
              </a:extLst>
            </p:cNvPr>
            <p:cNvSpPr txBox="1"/>
            <p:nvPr/>
          </p:nvSpPr>
          <p:spPr>
            <a:xfrm>
              <a:off x="4544544" y="3427881"/>
              <a:ext cx="264816"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F</a:t>
              </a:r>
            </a:p>
          </p:txBody>
        </p:sp>
        <p:sp>
          <p:nvSpPr>
            <p:cNvPr id="50" name="TextBox 49">
              <a:extLst>
                <a:ext uri="{FF2B5EF4-FFF2-40B4-BE49-F238E27FC236}">
                  <a16:creationId xmlns:a16="http://schemas.microsoft.com/office/drawing/2014/main" id="{6894F64A-853E-36EE-1DA1-D3AFD58FFFB1}"/>
                </a:ext>
              </a:extLst>
            </p:cNvPr>
            <p:cNvSpPr txBox="1"/>
            <p:nvPr/>
          </p:nvSpPr>
          <p:spPr>
            <a:xfrm>
              <a:off x="4473692" y="2925286"/>
              <a:ext cx="272832"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E</a:t>
              </a:r>
            </a:p>
          </p:txBody>
        </p:sp>
        <p:sp>
          <p:nvSpPr>
            <p:cNvPr id="51" name="TextBox 50">
              <a:extLst>
                <a:ext uri="{FF2B5EF4-FFF2-40B4-BE49-F238E27FC236}">
                  <a16:creationId xmlns:a16="http://schemas.microsoft.com/office/drawing/2014/main" id="{F23F36B5-7F7A-D48E-9FA5-41CAA326E8B4}"/>
                </a:ext>
              </a:extLst>
            </p:cNvPr>
            <p:cNvSpPr txBox="1"/>
            <p:nvPr/>
          </p:nvSpPr>
          <p:spPr>
            <a:xfrm>
              <a:off x="5481731" y="2953229"/>
              <a:ext cx="285656"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A</a:t>
              </a:r>
            </a:p>
          </p:txBody>
        </p:sp>
        <p:sp>
          <p:nvSpPr>
            <p:cNvPr id="52" name="TextBox 51">
              <a:extLst>
                <a:ext uri="{FF2B5EF4-FFF2-40B4-BE49-F238E27FC236}">
                  <a16:creationId xmlns:a16="http://schemas.microsoft.com/office/drawing/2014/main" id="{9B942F75-FE5A-DF06-BD45-2E98793D26E4}"/>
                </a:ext>
              </a:extLst>
            </p:cNvPr>
            <p:cNvSpPr txBox="1"/>
            <p:nvPr/>
          </p:nvSpPr>
          <p:spPr>
            <a:xfrm>
              <a:off x="5585998" y="3401691"/>
              <a:ext cx="280846"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B</a:t>
              </a:r>
            </a:p>
          </p:txBody>
        </p:sp>
        <p:sp>
          <p:nvSpPr>
            <p:cNvPr id="53" name="TextBox 52">
              <a:extLst>
                <a:ext uri="{FF2B5EF4-FFF2-40B4-BE49-F238E27FC236}">
                  <a16:creationId xmlns:a16="http://schemas.microsoft.com/office/drawing/2014/main" id="{B3830650-C931-1114-3F8C-F11CE2ED8A72}"/>
                </a:ext>
              </a:extLst>
            </p:cNvPr>
            <p:cNvSpPr txBox="1"/>
            <p:nvPr/>
          </p:nvSpPr>
          <p:spPr>
            <a:xfrm>
              <a:off x="5730556" y="3784309"/>
              <a:ext cx="274434"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C</a:t>
              </a:r>
            </a:p>
          </p:txBody>
        </p:sp>
        <p:sp>
          <p:nvSpPr>
            <p:cNvPr id="54" name="TextBox 53">
              <a:extLst>
                <a:ext uri="{FF2B5EF4-FFF2-40B4-BE49-F238E27FC236}">
                  <a16:creationId xmlns:a16="http://schemas.microsoft.com/office/drawing/2014/main" id="{931DBCC7-C432-C63F-7F61-BEFDAFA51C62}"/>
                </a:ext>
              </a:extLst>
            </p:cNvPr>
            <p:cNvSpPr txBox="1"/>
            <p:nvPr/>
          </p:nvSpPr>
          <p:spPr>
            <a:xfrm>
              <a:off x="5991618" y="4684873"/>
              <a:ext cx="290464"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D</a:t>
              </a:r>
            </a:p>
          </p:txBody>
        </p:sp>
        <p:sp>
          <p:nvSpPr>
            <p:cNvPr id="55" name="Oval 54">
              <a:extLst>
                <a:ext uri="{FF2B5EF4-FFF2-40B4-BE49-F238E27FC236}">
                  <a16:creationId xmlns:a16="http://schemas.microsoft.com/office/drawing/2014/main" id="{3E7C920D-6DD4-B66C-C66B-F2AADD6179BD}"/>
                </a:ext>
              </a:extLst>
            </p:cNvPr>
            <p:cNvSpPr>
              <a:spLocks noChangeAspect="1"/>
            </p:cNvSpPr>
            <p:nvPr/>
          </p:nvSpPr>
          <p:spPr>
            <a:xfrm rot="5400000">
              <a:off x="3457475" y="3131874"/>
              <a:ext cx="228600" cy="228600"/>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1E4D3E39-9A17-E5EF-1164-1658B62694FE}"/>
                </a:ext>
              </a:extLst>
            </p:cNvPr>
            <p:cNvSpPr txBox="1"/>
            <p:nvPr/>
          </p:nvSpPr>
          <p:spPr>
            <a:xfrm>
              <a:off x="4698979" y="4682586"/>
              <a:ext cx="292068" cy="276999"/>
            </a:xfrm>
            <a:prstGeom prst="rect">
              <a:avLst/>
            </a:prstGeom>
            <a:noFill/>
          </p:spPr>
          <p:txBody>
            <a:bodyPr wrap="none" rtlCol="0">
              <a:spAutoFit/>
            </a:bodyPr>
            <a:lstStyle/>
            <a:p>
              <a:r>
                <a:rPr lang="en-US" sz="1200" b="1" dirty="0">
                  <a:solidFill>
                    <a:srgbClr val="FFFF00"/>
                  </a:solidFill>
                  <a:effectLst>
                    <a:outerShdw blurRad="38100" dist="38100" dir="2700000" algn="tl">
                      <a:srgbClr val="000000">
                        <a:alpha val="43137"/>
                      </a:srgbClr>
                    </a:outerShdw>
                  </a:effectLst>
                </a:rPr>
                <a:t>H</a:t>
              </a:r>
            </a:p>
          </p:txBody>
        </p:sp>
      </p:grpSp>
      <p:cxnSp>
        <p:nvCxnSpPr>
          <p:cNvPr id="58" name="Straight Connector 57">
            <a:extLst>
              <a:ext uri="{FF2B5EF4-FFF2-40B4-BE49-F238E27FC236}">
                <a16:creationId xmlns:a16="http://schemas.microsoft.com/office/drawing/2014/main" id="{A15B1D50-93C7-9723-C8F3-EC6B144616D3}"/>
              </a:ext>
            </a:extLst>
          </p:cNvPr>
          <p:cNvCxnSpPr/>
          <p:nvPr/>
        </p:nvCxnSpPr>
        <p:spPr>
          <a:xfrm>
            <a:off x="3094871" y="3400129"/>
            <a:ext cx="1864030" cy="1828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5603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83B8-4BA3-31AB-7243-CB17D88EA8B7}"/>
              </a:ext>
            </a:extLst>
          </p:cNvPr>
          <p:cNvSpPr>
            <a:spLocks noGrp="1"/>
          </p:cNvSpPr>
          <p:nvPr>
            <p:ph type="title"/>
          </p:nvPr>
        </p:nvSpPr>
        <p:spPr>
          <a:xfrm>
            <a:off x="838199" y="127164"/>
            <a:ext cx="10515600" cy="1325563"/>
          </a:xfrm>
        </p:spPr>
        <p:txBody>
          <a:bodyPr/>
          <a:lstStyle/>
          <a:p>
            <a:r>
              <a:rPr lang="en-US" dirty="0"/>
              <a:t>Light Logger Setup</a:t>
            </a:r>
          </a:p>
        </p:txBody>
      </p:sp>
      <p:sp>
        <p:nvSpPr>
          <p:cNvPr id="3" name="Content Placeholder 2">
            <a:extLst>
              <a:ext uri="{FF2B5EF4-FFF2-40B4-BE49-F238E27FC236}">
                <a16:creationId xmlns:a16="http://schemas.microsoft.com/office/drawing/2014/main" id="{337E62FE-3876-A98D-6E90-BEF02556D1DF}"/>
              </a:ext>
            </a:extLst>
          </p:cNvPr>
          <p:cNvSpPr>
            <a:spLocks noGrp="1"/>
          </p:cNvSpPr>
          <p:nvPr>
            <p:ph idx="1"/>
          </p:nvPr>
        </p:nvSpPr>
        <p:spPr>
          <a:xfrm>
            <a:off x="6219731" y="1421349"/>
            <a:ext cx="5918034" cy="4351338"/>
          </a:xfrm>
        </p:spPr>
        <p:txBody>
          <a:bodyPr>
            <a:noAutofit/>
          </a:bodyPr>
          <a:lstStyle/>
          <a:p>
            <a:r>
              <a:rPr lang="en-US" sz="3200" dirty="0"/>
              <a:t>Top Logger</a:t>
            </a:r>
          </a:p>
          <a:p>
            <a:r>
              <a:rPr lang="en-US" sz="3200" dirty="0"/>
              <a:t>Bottom Logger 10cm off the bottom</a:t>
            </a:r>
          </a:p>
          <a:p>
            <a:r>
              <a:rPr lang="en-US" sz="3200" dirty="0"/>
              <a:t>Loggers have individual serial numbers going permanently to a specific pole</a:t>
            </a:r>
          </a:p>
          <a:p>
            <a:r>
              <a:rPr lang="en-US" sz="3200" dirty="0"/>
              <a:t>Separated in depth by 13cm</a:t>
            </a:r>
          </a:p>
          <a:p>
            <a:pPr marL="0" indent="0">
              <a:buNone/>
            </a:pPr>
            <a:endParaRPr lang="en-US" sz="3200" dirty="0"/>
          </a:p>
        </p:txBody>
      </p:sp>
      <p:pic>
        <p:nvPicPr>
          <p:cNvPr id="5" name="Picture 4">
            <a:extLst>
              <a:ext uri="{FF2B5EF4-FFF2-40B4-BE49-F238E27FC236}">
                <a16:creationId xmlns:a16="http://schemas.microsoft.com/office/drawing/2014/main" id="{B3E2702F-3F99-92F8-3A7C-D46446906DE4}"/>
              </a:ext>
            </a:extLst>
          </p:cNvPr>
          <p:cNvPicPr>
            <a:picLocks noChangeAspect="1"/>
          </p:cNvPicPr>
          <p:nvPr/>
        </p:nvPicPr>
        <p:blipFill>
          <a:blip r:embed="rId3"/>
          <a:stretch>
            <a:fillRect/>
          </a:stretch>
        </p:blipFill>
        <p:spPr>
          <a:xfrm>
            <a:off x="574640" y="1312171"/>
            <a:ext cx="1876459" cy="5040148"/>
          </a:xfrm>
          <a:prstGeom prst="rect">
            <a:avLst/>
          </a:prstGeom>
        </p:spPr>
      </p:pic>
      <p:pic>
        <p:nvPicPr>
          <p:cNvPr id="7" name="Picture 6">
            <a:extLst>
              <a:ext uri="{FF2B5EF4-FFF2-40B4-BE49-F238E27FC236}">
                <a16:creationId xmlns:a16="http://schemas.microsoft.com/office/drawing/2014/main" id="{D8BD3764-09A5-3CD6-6F94-908E6CB16DED}"/>
              </a:ext>
            </a:extLst>
          </p:cNvPr>
          <p:cNvPicPr>
            <a:picLocks noChangeAspect="1"/>
          </p:cNvPicPr>
          <p:nvPr/>
        </p:nvPicPr>
        <p:blipFill>
          <a:blip r:embed="rId4"/>
          <a:srcRect l="12737" t="26860" r="41973" b="-19"/>
          <a:stretch/>
        </p:blipFill>
        <p:spPr>
          <a:xfrm>
            <a:off x="3572273" y="2654203"/>
            <a:ext cx="1563554" cy="1549594"/>
          </a:xfrm>
          <a:prstGeom prst="rect">
            <a:avLst/>
          </a:prstGeom>
          <a:solidFill>
            <a:srgbClr val="000000">
              <a:shade val="95000"/>
            </a:srgbClr>
          </a:solidFill>
          <a:ln w="57150" cap="sq">
            <a:solidFill>
              <a:schemeClr val="tx2">
                <a:lumMod val="60000"/>
                <a:lumOff val="40000"/>
              </a:schemeClr>
            </a:solidFill>
            <a:miter lim="800000"/>
          </a:ln>
          <a:effectLst>
            <a:outerShdw blurRad="254000" dist="190500" dir="2700000" sy="90000" algn="bl" rotWithShape="0">
              <a:srgbClr val="000000">
                <a:alpha val="40000"/>
              </a:srgbClr>
            </a:outerShdw>
          </a:effectLst>
        </p:spPr>
      </p:pic>
      <p:cxnSp>
        <p:nvCxnSpPr>
          <p:cNvPr id="9" name="Straight Arrow Connector 8">
            <a:extLst>
              <a:ext uri="{FF2B5EF4-FFF2-40B4-BE49-F238E27FC236}">
                <a16:creationId xmlns:a16="http://schemas.microsoft.com/office/drawing/2014/main" id="{5F7ABA11-9EF6-1F2A-F3B7-613A21216EC5}"/>
              </a:ext>
            </a:extLst>
          </p:cNvPr>
          <p:cNvCxnSpPr>
            <a:cxnSpLocks/>
          </p:cNvCxnSpPr>
          <p:nvPr/>
        </p:nvCxnSpPr>
        <p:spPr>
          <a:xfrm flipV="1">
            <a:off x="1898420" y="4457700"/>
            <a:ext cx="1319740" cy="12145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94F2D5-91AC-C2A1-C22E-9AA73CEDF88E}"/>
              </a:ext>
            </a:extLst>
          </p:cNvPr>
          <p:cNvCxnSpPr>
            <a:cxnSpLocks/>
          </p:cNvCxnSpPr>
          <p:nvPr/>
        </p:nvCxnSpPr>
        <p:spPr>
          <a:xfrm flipV="1">
            <a:off x="4727398" y="1711105"/>
            <a:ext cx="1492333" cy="1285592"/>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0C436C-63C2-D5AD-5245-8D3D53861917}"/>
              </a:ext>
            </a:extLst>
          </p:cNvPr>
          <p:cNvCxnSpPr>
            <a:cxnSpLocks/>
          </p:cNvCxnSpPr>
          <p:nvPr/>
        </p:nvCxnSpPr>
        <p:spPr>
          <a:xfrm flipV="1">
            <a:off x="4119327" y="2480650"/>
            <a:ext cx="2100404" cy="120012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4286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A06B5-75E4-94BE-C4DD-0546D6E21BBB}"/>
              </a:ext>
            </a:extLst>
          </p:cNvPr>
          <p:cNvSpPr>
            <a:spLocks noGrp="1"/>
          </p:cNvSpPr>
          <p:nvPr>
            <p:ph type="title"/>
          </p:nvPr>
        </p:nvSpPr>
        <p:spPr/>
        <p:txBody>
          <a:bodyPr/>
          <a:lstStyle/>
          <a:p>
            <a:pPr algn="ctr"/>
            <a:r>
              <a:rPr lang="en-US" dirty="0"/>
              <a:t>Temporal Sampling Design</a:t>
            </a:r>
          </a:p>
        </p:txBody>
      </p:sp>
      <p:sp>
        <p:nvSpPr>
          <p:cNvPr id="3" name="Content Placeholder 2">
            <a:extLst>
              <a:ext uri="{FF2B5EF4-FFF2-40B4-BE49-F238E27FC236}">
                <a16:creationId xmlns:a16="http://schemas.microsoft.com/office/drawing/2014/main" id="{99F28E9D-B7BA-F691-6572-08BDA31C97B1}"/>
              </a:ext>
            </a:extLst>
          </p:cNvPr>
          <p:cNvSpPr>
            <a:spLocks noGrp="1"/>
          </p:cNvSpPr>
          <p:nvPr>
            <p:ph sz="half" idx="1"/>
          </p:nvPr>
        </p:nvSpPr>
        <p:spPr>
          <a:xfrm>
            <a:off x="73285" y="1825625"/>
            <a:ext cx="5025216" cy="4351338"/>
          </a:xfrm>
        </p:spPr>
        <p:txBody>
          <a:bodyPr/>
          <a:lstStyle/>
          <a:p>
            <a:r>
              <a:rPr lang="en-US" dirty="0"/>
              <a:t>Multiple Disturbances</a:t>
            </a:r>
          </a:p>
          <a:p>
            <a:pPr lvl="1"/>
            <a:r>
              <a:rPr lang="en-US" dirty="0"/>
              <a:t>Within a day 2-3 disturbances were made (on avg 1-2 disturbances per week)	</a:t>
            </a:r>
          </a:p>
          <a:p>
            <a:r>
              <a:rPr lang="en-US" dirty="0"/>
              <a:t>Data Collection Times</a:t>
            </a:r>
          </a:p>
          <a:p>
            <a:r>
              <a:rPr lang="en-US" dirty="0"/>
              <a:t>Interested in Light Attenuation occurring during disturbance periods</a:t>
            </a:r>
          </a:p>
        </p:txBody>
      </p:sp>
      <p:pic>
        <p:nvPicPr>
          <p:cNvPr id="6" name="Picture 5" descr="A white sheet with black lines and dots&#10;&#10;Description automatically generated with medium confidence">
            <a:extLst>
              <a:ext uri="{FF2B5EF4-FFF2-40B4-BE49-F238E27FC236}">
                <a16:creationId xmlns:a16="http://schemas.microsoft.com/office/drawing/2014/main" id="{7C5FF5A6-0BA9-9063-CE8A-2803E0EC25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0917" y="2175640"/>
            <a:ext cx="7097798" cy="2892974"/>
          </a:xfrm>
          <a:prstGeom prst="rect">
            <a:avLst/>
          </a:prstGeom>
        </p:spPr>
      </p:pic>
    </p:spTree>
    <p:extLst>
      <p:ext uri="{BB962C8B-B14F-4D97-AF65-F5344CB8AC3E}">
        <p14:creationId xmlns:p14="http://schemas.microsoft.com/office/powerpoint/2010/main" val="1192516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92FA12-7062-B2C5-6DB9-ED0FEC3B6D78}"/>
              </a:ext>
            </a:extLst>
          </p:cNvPr>
          <p:cNvSpPr>
            <a:spLocks noGrp="1"/>
          </p:cNvSpPr>
          <p:nvPr>
            <p:ph type="title"/>
          </p:nvPr>
        </p:nvSpPr>
        <p:spPr/>
        <p:txBody>
          <a:bodyPr/>
          <a:lstStyle/>
          <a:p>
            <a:pPr algn="ctr"/>
            <a:r>
              <a:rPr lang="en-US" dirty="0"/>
              <a:t>Creating Relational Database</a:t>
            </a:r>
          </a:p>
        </p:txBody>
      </p:sp>
      <p:sp>
        <p:nvSpPr>
          <p:cNvPr id="11" name="Content Placeholder 10">
            <a:extLst>
              <a:ext uri="{FF2B5EF4-FFF2-40B4-BE49-F238E27FC236}">
                <a16:creationId xmlns:a16="http://schemas.microsoft.com/office/drawing/2014/main" id="{92DCF714-4C39-A4DB-8C75-D794FD05243D}"/>
              </a:ext>
            </a:extLst>
          </p:cNvPr>
          <p:cNvSpPr>
            <a:spLocks noGrp="1"/>
          </p:cNvSpPr>
          <p:nvPr>
            <p:ph sz="half" idx="1"/>
          </p:nvPr>
        </p:nvSpPr>
        <p:spPr>
          <a:xfrm>
            <a:off x="543697" y="1817941"/>
            <a:ext cx="5025216" cy="4351338"/>
          </a:xfrm>
        </p:spPr>
        <p:txBody>
          <a:bodyPr>
            <a:normAutofit fontScale="92500" lnSpcReduction="20000"/>
          </a:bodyPr>
          <a:lstStyle/>
          <a:p>
            <a:r>
              <a:rPr lang="en-US" dirty="0"/>
              <a:t>Light Logger Files </a:t>
            </a:r>
          </a:p>
          <a:p>
            <a:pPr lvl="1"/>
            <a:r>
              <a:rPr lang="en-US" dirty="0"/>
              <a:t>Arranged according to date and </a:t>
            </a:r>
            <a:r>
              <a:rPr lang="en-US" dirty="0" err="1"/>
              <a:t>loggerID</a:t>
            </a:r>
            <a:r>
              <a:rPr lang="en-US" dirty="0"/>
              <a:t>	</a:t>
            </a:r>
          </a:p>
          <a:p>
            <a:pPr lvl="1"/>
            <a:r>
              <a:rPr lang="en-US" dirty="0"/>
              <a:t>Light logger intensity </a:t>
            </a:r>
          </a:p>
          <a:p>
            <a:r>
              <a:rPr lang="en-US" dirty="0"/>
              <a:t>Light Logger Metadata</a:t>
            </a:r>
          </a:p>
          <a:p>
            <a:pPr lvl="1"/>
            <a:r>
              <a:rPr lang="en-US" dirty="0"/>
              <a:t>Assignment of logger files to date and </a:t>
            </a:r>
            <a:r>
              <a:rPr lang="en-US" dirty="0" err="1"/>
              <a:t>poleID</a:t>
            </a:r>
            <a:endParaRPr lang="en-US" dirty="0"/>
          </a:p>
          <a:p>
            <a:r>
              <a:rPr lang="en-US" dirty="0"/>
              <a:t>Light Pole Metadata</a:t>
            </a:r>
          </a:p>
          <a:p>
            <a:pPr lvl="1"/>
            <a:r>
              <a:rPr lang="en-US" dirty="0"/>
              <a:t>Cartesian coordinates from each light pole by disturbance experiment</a:t>
            </a:r>
          </a:p>
          <a:p>
            <a:r>
              <a:rPr lang="en-US" dirty="0"/>
              <a:t>Disturb Exp</a:t>
            </a:r>
          </a:p>
          <a:p>
            <a:pPr lvl="1"/>
            <a:r>
              <a:rPr lang="en-US" dirty="0"/>
              <a:t>Start and stop time of each disturbance </a:t>
            </a:r>
          </a:p>
        </p:txBody>
      </p:sp>
      <p:grpSp>
        <p:nvGrpSpPr>
          <p:cNvPr id="29" name="Group 28">
            <a:extLst>
              <a:ext uri="{FF2B5EF4-FFF2-40B4-BE49-F238E27FC236}">
                <a16:creationId xmlns:a16="http://schemas.microsoft.com/office/drawing/2014/main" id="{F49103F9-94C7-D00D-0615-79701568306F}"/>
              </a:ext>
            </a:extLst>
          </p:cNvPr>
          <p:cNvGrpSpPr/>
          <p:nvPr/>
        </p:nvGrpSpPr>
        <p:grpSpPr>
          <a:xfrm>
            <a:off x="5978898" y="2689296"/>
            <a:ext cx="5597976" cy="1702129"/>
            <a:chOff x="6347494" y="1655995"/>
            <a:chExt cx="5597976" cy="1702129"/>
          </a:xfrm>
        </p:grpSpPr>
        <p:sp>
          <p:nvSpPr>
            <p:cNvPr id="5" name="Rectangle 4">
              <a:extLst>
                <a:ext uri="{FF2B5EF4-FFF2-40B4-BE49-F238E27FC236}">
                  <a16:creationId xmlns:a16="http://schemas.microsoft.com/office/drawing/2014/main" id="{45A4F116-9C86-1C83-2A9B-05EE87668FDD}"/>
                </a:ext>
              </a:extLst>
            </p:cNvPr>
            <p:cNvSpPr/>
            <p:nvPr/>
          </p:nvSpPr>
          <p:spPr>
            <a:xfrm>
              <a:off x="8055910" y="1672438"/>
              <a:ext cx="1183341" cy="16674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Light Logger Metadata</a:t>
              </a:r>
            </a:p>
            <a:p>
              <a:pPr algn="ctr"/>
              <a:endParaRPr lang="en-US" sz="1400" dirty="0">
                <a:solidFill>
                  <a:schemeClr val="bg1"/>
                </a:solidFill>
              </a:endParaRPr>
            </a:p>
            <a:p>
              <a:pPr algn="ctr"/>
              <a:r>
                <a:rPr lang="en-US" sz="1400" dirty="0">
                  <a:solidFill>
                    <a:schemeClr val="tx1">
                      <a:lumMod val="65000"/>
                    </a:schemeClr>
                  </a:solidFill>
                </a:rPr>
                <a:t>Date</a:t>
              </a:r>
            </a:p>
            <a:p>
              <a:pPr algn="ctr"/>
              <a:r>
                <a:rPr lang="en-US" sz="1400" dirty="0" err="1">
                  <a:solidFill>
                    <a:schemeClr val="tx1">
                      <a:lumMod val="65000"/>
                    </a:schemeClr>
                  </a:solidFill>
                </a:rPr>
                <a:t>PoleID</a:t>
              </a:r>
              <a:endParaRPr lang="en-US" sz="1400" dirty="0">
                <a:solidFill>
                  <a:schemeClr val="tx1">
                    <a:lumMod val="65000"/>
                  </a:schemeClr>
                </a:solidFill>
              </a:endParaRPr>
            </a:p>
            <a:p>
              <a:pPr algn="ctr"/>
              <a:r>
                <a:rPr lang="en-US" sz="1400" dirty="0" err="1">
                  <a:solidFill>
                    <a:schemeClr val="tx1">
                      <a:lumMod val="65000"/>
                    </a:schemeClr>
                  </a:solidFill>
                </a:rPr>
                <a:t>FilePath</a:t>
              </a:r>
              <a:endParaRPr lang="en-US" sz="1400" dirty="0">
                <a:solidFill>
                  <a:schemeClr val="tx1">
                    <a:lumMod val="65000"/>
                  </a:schemeClr>
                </a:solidFill>
              </a:endParaRPr>
            </a:p>
            <a:p>
              <a:pPr algn="ctr"/>
              <a:endParaRPr lang="en-US" sz="1400" dirty="0">
                <a:solidFill>
                  <a:schemeClr val="tx1">
                    <a:lumMod val="65000"/>
                  </a:schemeClr>
                </a:solidFill>
              </a:endParaRPr>
            </a:p>
          </p:txBody>
        </p:sp>
        <p:sp>
          <p:nvSpPr>
            <p:cNvPr id="6" name="Rectangle 5">
              <a:extLst>
                <a:ext uri="{FF2B5EF4-FFF2-40B4-BE49-F238E27FC236}">
                  <a16:creationId xmlns:a16="http://schemas.microsoft.com/office/drawing/2014/main" id="{ABF54890-AEDB-CFB1-0DFD-6672B553A220}"/>
                </a:ext>
              </a:extLst>
            </p:cNvPr>
            <p:cNvSpPr/>
            <p:nvPr/>
          </p:nvSpPr>
          <p:spPr>
            <a:xfrm>
              <a:off x="9409019" y="1655995"/>
              <a:ext cx="1183341" cy="16674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Light Pole Metadata</a:t>
              </a:r>
            </a:p>
            <a:p>
              <a:pPr algn="ctr"/>
              <a:endParaRPr lang="en-US" sz="1400" dirty="0">
                <a:solidFill>
                  <a:schemeClr val="bg1"/>
                </a:solidFill>
              </a:endParaRPr>
            </a:p>
            <a:p>
              <a:pPr algn="ctr"/>
              <a:r>
                <a:rPr lang="en-US" sz="1400" dirty="0">
                  <a:solidFill>
                    <a:schemeClr val="tx1">
                      <a:lumMod val="65000"/>
                    </a:schemeClr>
                  </a:solidFill>
                </a:rPr>
                <a:t>Date</a:t>
              </a:r>
            </a:p>
            <a:p>
              <a:pPr algn="ctr"/>
              <a:r>
                <a:rPr lang="en-US" sz="1400" dirty="0" err="1">
                  <a:solidFill>
                    <a:schemeClr val="tx1">
                      <a:lumMod val="65000"/>
                    </a:schemeClr>
                  </a:solidFill>
                </a:rPr>
                <a:t>PoleID</a:t>
              </a:r>
              <a:endParaRPr lang="en-US" sz="1400" dirty="0">
                <a:solidFill>
                  <a:schemeClr val="tx1">
                    <a:lumMod val="65000"/>
                  </a:schemeClr>
                </a:solidFill>
              </a:endParaRPr>
            </a:p>
            <a:p>
              <a:pPr algn="ctr"/>
              <a:r>
                <a:rPr lang="en-US" sz="1400" dirty="0" err="1">
                  <a:solidFill>
                    <a:schemeClr val="tx1">
                      <a:lumMod val="65000"/>
                    </a:schemeClr>
                  </a:solidFill>
                </a:rPr>
                <a:t>DisturbID</a:t>
              </a:r>
              <a:endParaRPr lang="en-US" sz="1400" dirty="0">
                <a:solidFill>
                  <a:schemeClr val="tx1">
                    <a:lumMod val="65000"/>
                  </a:schemeClr>
                </a:solidFill>
              </a:endParaRPr>
            </a:p>
          </p:txBody>
        </p:sp>
        <p:sp>
          <p:nvSpPr>
            <p:cNvPr id="7" name="Rectangle 6">
              <a:extLst>
                <a:ext uri="{FF2B5EF4-FFF2-40B4-BE49-F238E27FC236}">
                  <a16:creationId xmlns:a16="http://schemas.microsoft.com/office/drawing/2014/main" id="{BC07BF95-04AE-95C2-439F-0EC4DBEA9A87}"/>
                </a:ext>
              </a:extLst>
            </p:cNvPr>
            <p:cNvSpPr/>
            <p:nvPr/>
          </p:nvSpPr>
          <p:spPr>
            <a:xfrm>
              <a:off x="10762129" y="1690688"/>
              <a:ext cx="1183341" cy="16674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err="1">
                  <a:solidFill>
                    <a:schemeClr val="bg1"/>
                  </a:solidFill>
                </a:rPr>
                <a:t>DisturbExp</a:t>
              </a:r>
              <a:r>
                <a:rPr lang="en-US" sz="1400" dirty="0">
                  <a:solidFill>
                    <a:schemeClr val="bg1"/>
                  </a:solidFill>
                </a:rPr>
                <a:t> Metadata</a:t>
              </a:r>
            </a:p>
            <a:p>
              <a:pPr algn="ctr"/>
              <a:endParaRPr lang="en-US" sz="1400" dirty="0">
                <a:solidFill>
                  <a:schemeClr val="bg1"/>
                </a:solidFill>
              </a:endParaRPr>
            </a:p>
            <a:p>
              <a:pPr algn="ctr"/>
              <a:r>
                <a:rPr lang="en-US" sz="1400" dirty="0">
                  <a:solidFill>
                    <a:schemeClr val="tx1">
                      <a:lumMod val="65000"/>
                    </a:schemeClr>
                  </a:solidFill>
                </a:rPr>
                <a:t>Date</a:t>
              </a:r>
            </a:p>
            <a:p>
              <a:pPr algn="ctr"/>
              <a:r>
                <a:rPr lang="en-US" sz="1400" dirty="0" err="1">
                  <a:solidFill>
                    <a:schemeClr val="tx1">
                      <a:lumMod val="65000"/>
                    </a:schemeClr>
                  </a:solidFill>
                </a:rPr>
                <a:t>DisturbID</a:t>
              </a:r>
              <a:endParaRPr lang="en-US" sz="1400" dirty="0">
                <a:solidFill>
                  <a:schemeClr val="tx1">
                    <a:lumMod val="65000"/>
                  </a:schemeClr>
                </a:solidFill>
              </a:endParaRPr>
            </a:p>
            <a:p>
              <a:pPr algn="ctr"/>
              <a:r>
                <a:rPr lang="en-US" sz="1400" dirty="0">
                  <a:solidFill>
                    <a:schemeClr val="tx1">
                      <a:lumMod val="65000"/>
                    </a:schemeClr>
                  </a:solidFill>
                </a:rPr>
                <a:t>Time</a:t>
              </a:r>
            </a:p>
          </p:txBody>
        </p:sp>
        <p:sp>
          <p:nvSpPr>
            <p:cNvPr id="12" name="Rectangle 11">
              <a:extLst>
                <a:ext uri="{FF2B5EF4-FFF2-40B4-BE49-F238E27FC236}">
                  <a16:creationId xmlns:a16="http://schemas.microsoft.com/office/drawing/2014/main" id="{EC444BC9-DDDD-0561-88AC-E7E14928BD5F}"/>
                </a:ext>
              </a:extLst>
            </p:cNvPr>
            <p:cNvSpPr/>
            <p:nvPr/>
          </p:nvSpPr>
          <p:spPr>
            <a:xfrm>
              <a:off x="6347494" y="1956747"/>
              <a:ext cx="1575227" cy="1098817"/>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Light Logger Files</a:t>
              </a:r>
            </a:p>
            <a:p>
              <a:pPr algn="ctr"/>
              <a:endParaRPr lang="en-US" sz="1400" dirty="0">
                <a:solidFill>
                  <a:schemeClr val="tx1">
                    <a:lumMod val="65000"/>
                  </a:schemeClr>
                </a:solidFill>
              </a:endParaRPr>
            </a:p>
            <a:p>
              <a:pPr algn="ctr"/>
              <a:r>
                <a:rPr lang="en-US" sz="1400" dirty="0">
                  <a:solidFill>
                    <a:schemeClr val="tx1">
                      <a:lumMod val="65000"/>
                    </a:schemeClr>
                  </a:solidFill>
                </a:rPr>
                <a:t>Date</a:t>
              </a:r>
            </a:p>
            <a:p>
              <a:pPr algn="ctr"/>
              <a:r>
                <a:rPr lang="en-US" sz="1400" dirty="0" err="1">
                  <a:solidFill>
                    <a:schemeClr val="tx1">
                      <a:lumMod val="65000"/>
                    </a:schemeClr>
                  </a:solidFill>
                </a:rPr>
                <a:t>FileName</a:t>
              </a:r>
              <a:endParaRPr lang="en-US" sz="1400" dirty="0">
                <a:solidFill>
                  <a:schemeClr val="tx1">
                    <a:lumMod val="65000"/>
                  </a:schemeClr>
                </a:solidFill>
              </a:endParaRPr>
            </a:p>
            <a:p>
              <a:pPr algn="ctr"/>
              <a:r>
                <a:rPr lang="en-US" sz="1400" dirty="0">
                  <a:solidFill>
                    <a:schemeClr val="tx1">
                      <a:lumMod val="65000"/>
                    </a:schemeClr>
                  </a:solidFill>
                </a:rPr>
                <a:t>Time</a:t>
              </a:r>
            </a:p>
          </p:txBody>
        </p:sp>
        <p:cxnSp>
          <p:nvCxnSpPr>
            <p:cNvPr id="15" name="Straight Connector 14">
              <a:extLst>
                <a:ext uri="{FF2B5EF4-FFF2-40B4-BE49-F238E27FC236}">
                  <a16:creationId xmlns:a16="http://schemas.microsoft.com/office/drawing/2014/main" id="{5C96DA9C-ADD9-9330-2FE7-D39BE87F4EA5}"/>
                </a:ext>
              </a:extLst>
            </p:cNvPr>
            <p:cNvCxnSpPr/>
            <p:nvPr/>
          </p:nvCxnSpPr>
          <p:spPr>
            <a:xfrm>
              <a:off x="10306770" y="2466575"/>
              <a:ext cx="753035" cy="0"/>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233DE19-55F9-8EE1-2B94-2CB6BDBF1617}"/>
                </a:ext>
              </a:extLst>
            </p:cNvPr>
            <p:cNvCxnSpPr/>
            <p:nvPr/>
          </p:nvCxnSpPr>
          <p:spPr>
            <a:xfrm>
              <a:off x="8921163" y="2680448"/>
              <a:ext cx="753035" cy="0"/>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266076A-E299-5DBF-D37C-1D06C5386216}"/>
                </a:ext>
              </a:extLst>
            </p:cNvPr>
            <p:cNvCxnSpPr>
              <a:cxnSpLocks/>
            </p:cNvCxnSpPr>
            <p:nvPr/>
          </p:nvCxnSpPr>
          <p:spPr>
            <a:xfrm flipV="1">
              <a:off x="10418188" y="2753446"/>
              <a:ext cx="530198" cy="1589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90E90747-36F6-DD49-8A2A-62E32F627671}"/>
                </a:ext>
              </a:extLst>
            </p:cNvPr>
            <p:cNvCxnSpPr>
              <a:cxnSpLocks/>
            </p:cNvCxnSpPr>
            <p:nvPr/>
          </p:nvCxnSpPr>
          <p:spPr>
            <a:xfrm flipV="1">
              <a:off x="7424460" y="2466575"/>
              <a:ext cx="925685" cy="4627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9771814-2E41-84D4-5A8E-02079DB825E4}"/>
                </a:ext>
              </a:extLst>
            </p:cNvPr>
            <p:cNvCxnSpPr>
              <a:cxnSpLocks/>
            </p:cNvCxnSpPr>
            <p:nvPr/>
          </p:nvCxnSpPr>
          <p:spPr>
            <a:xfrm>
              <a:off x="7552126" y="2745173"/>
              <a:ext cx="668029" cy="152500"/>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Freeform: Shape 26">
              <a:extLst>
                <a:ext uri="{FF2B5EF4-FFF2-40B4-BE49-F238E27FC236}">
                  <a16:creationId xmlns:a16="http://schemas.microsoft.com/office/drawing/2014/main" id="{055D3841-496E-B6E8-D087-34AF87C25896}"/>
                </a:ext>
              </a:extLst>
            </p:cNvPr>
            <p:cNvSpPr/>
            <p:nvPr/>
          </p:nvSpPr>
          <p:spPr>
            <a:xfrm>
              <a:off x="7472193" y="2945988"/>
              <a:ext cx="3650974" cy="225736"/>
            </a:xfrm>
            <a:custGeom>
              <a:avLst/>
              <a:gdLst>
                <a:gd name="connsiteX0" fmla="*/ 0 w 3650974"/>
                <a:gd name="connsiteY0" fmla="*/ 0 h 225736"/>
                <a:gd name="connsiteX1" fmla="*/ 2471530 w 3650974"/>
                <a:gd name="connsiteY1" fmla="*/ 225287 h 225736"/>
                <a:gd name="connsiteX2" fmla="*/ 3650974 w 3650974"/>
                <a:gd name="connsiteY2" fmla="*/ 46383 h 225736"/>
              </a:gdLst>
              <a:ahLst/>
              <a:cxnLst>
                <a:cxn ang="0">
                  <a:pos x="connsiteX0" y="connsiteY0"/>
                </a:cxn>
                <a:cxn ang="0">
                  <a:pos x="connsiteX1" y="connsiteY1"/>
                </a:cxn>
                <a:cxn ang="0">
                  <a:pos x="connsiteX2" y="connsiteY2"/>
                </a:cxn>
              </a:cxnLst>
              <a:rect l="l" t="t" r="r" b="b"/>
              <a:pathLst>
                <a:path w="3650974" h="225736">
                  <a:moveTo>
                    <a:pt x="0" y="0"/>
                  </a:moveTo>
                  <a:cubicBezTo>
                    <a:pt x="931517" y="108778"/>
                    <a:pt x="1863034" y="217557"/>
                    <a:pt x="2471530" y="225287"/>
                  </a:cubicBezTo>
                  <a:cubicBezTo>
                    <a:pt x="3080026" y="233018"/>
                    <a:pt x="3365500" y="139700"/>
                    <a:pt x="3650974" y="46383"/>
                  </a:cubicBezTo>
                </a:path>
              </a:pathLst>
            </a:custGeom>
            <a:noFill/>
            <a:ln w="19050">
              <a:solidFill>
                <a:schemeClr val="tx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Connector 13">
            <a:extLst>
              <a:ext uri="{FF2B5EF4-FFF2-40B4-BE49-F238E27FC236}">
                <a16:creationId xmlns:a16="http://schemas.microsoft.com/office/drawing/2014/main" id="{5BAC7125-3989-DE16-C657-BDF5613AF370}"/>
              </a:ext>
            </a:extLst>
          </p:cNvPr>
          <p:cNvCxnSpPr/>
          <p:nvPr/>
        </p:nvCxnSpPr>
        <p:spPr>
          <a:xfrm>
            <a:off x="8562830" y="3499876"/>
            <a:ext cx="753035" cy="0"/>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824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CF16F-D8E8-E770-D966-AAC5D90ECA0D}"/>
              </a:ext>
            </a:extLst>
          </p:cNvPr>
          <p:cNvSpPr>
            <a:spLocks noGrp="1"/>
          </p:cNvSpPr>
          <p:nvPr>
            <p:ph type="title"/>
          </p:nvPr>
        </p:nvSpPr>
        <p:spPr>
          <a:xfrm>
            <a:off x="838200" y="9466"/>
            <a:ext cx="10515600" cy="741113"/>
          </a:xfrm>
        </p:spPr>
        <p:txBody>
          <a:bodyPr>
            <a:normAutofit/>
          </a:bodyPr>
          <a:lstStyle/>
          <a:p>
            <a:pPr algn="ctr"/>
            <a:r>
              <a:rPr lang="en-US" sz="4400" dirty="0"/>
              <a:t>Data Processing Workflow</a:t>
            </a:r>
          </a:p>
        </p:txBody>
      </p:sp>
      <p:sp>
        <p:nvSpPr>
          <p:cNvPr id="5" name="Rectangle 4">
            <a:extLst>
              <a:ext uri="{FF2B5EF4-FFF2-40B4-BE49-F238E27FC236}">
                <a16:creationId xmlns:a16="http://schemas.microsoft.com/office/drawing/2014/main" id="{E67317D6-F9E6-498D-9F01-3A0C094064C1}"/>
              </a:ext>
            </a:extLst>
          </p:cNvPr>
          <p:cNvSpPr/>
          <p:nvPr/>
        </p:nvSpPr>
        <p:spPr>
          <a:xfrm>
            <a:off x="5275449" y="1057353"/>
            <a:ext cx="1641102" cy="1098817"/>
          </a:xfrm>
          <a:prstGeom prst="rect">
            <a:avLst/>
          </a:prstGeom>
          <a:solidFill>
            <a:srgbClr val="CDFFE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calc_coordinates.R</a:t>
            </a:r>
            <a:endParaRPr lang="en-US" sz="1400" dirty="0">
              <a:solidFill>
                <a:schemeClr val="tx1">
                  <a:lumMod val="65000"/>
                </a:schemeClr>
              </a:solidFill>
            </a:endParaRPr>
          </a:p>
        </p:txBody>
      </p:sp>
      <p:sp>
        <p:nvSpPr>
          <p:cNvPr id="6" name="Rectangle 5">
            <a:extLst>
              <a:ext uri="{FF2B5EF4-FFF2-40B4-BE49-F238E27FC236}">
                <a16:creationId xmlns:a16="http://schemas.microsoft.com/office/drawing/2014/main" id="{1F130E82-C815-F489-9A73-E0DE21B47853}"/>
              </a:ext>
            </a:extLst>
          </p:cNvPr>
          <p:cNvSpPr/>
          <p:nvPr/>
        </p:nvSpPr>
        <p:spPr>
          <a:xfrm>
            <a:off x="5275449" y="4320699"/>
            <a:ext cx="1641102" cy="1098817"/>
          </a:xfrm>
          <a:prstGeom prst="rect">
            <a:avLst/>
          </a:prstGeom>
          <a:solidFill>
            <a:srgbClr val="CDFFE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wrangle_light_logger_data.R</a:t>
            </a:r>
            <a:endParaRPr lang="en-US" sz="1400" dirty="0">
              <a:solidFill>
                <a:schemeClr val="tx1">
                  <a:lumMod val="65000"/>
                </a:schemeClr>
              </a:solidFill>
            </a:endParaRPr>
          </a:p>
        </p:txBody>
      </p:sp>
      <p:grpSp>
        <p:nvGrpSpPr>
          <p:cNvPr id="40" name="Group 39">
            <a:extLst>
              <a:ext uri="{FF2B5EF4-FFF2-40B4-BE49-F238E27FC236}">
                <a16:creationId xmlns:a16="http://schemas.microsoft.com/office/drawing/2014/main" id="{0580DB2A-78FE-4B0B-DDAD-5680482D9AA1}"/>
              </a:ext>
            </a:extLst>
          </p:cNvPr>
          <p:cNvGrpSpPr/>
          <p:nvPr/>
        </p:nvGrpSpPr>
        <p:grpSpPr>
          <a:xfrm>
            <a:off x="10382249" y="661965"/>
            <a:ext cx="1478750" cy="4351230"/>
            <a:chOff x="9580968" y="1077808"/>
            <a:chExt cx="1478750" cy="4351230"/>
          </a:xfrm>
        </p:grpSpPr>
        <p:sp>
          <p:nvSpPr>
            <p:cNvPr id="9" name="Rectangle 8">
              <a:extLst>
                <a:ext uri="{FF2B5EF4-FFF2-40B4-BE49-F238E27FC236}">
                  <a16:creationId xmlns:a16="http://schemas.microsoft.com/office/drawing/2014/main" id="{537E38C9-CE32-83CE-FEA1-B7C5C11F98D8}"/>
                </a:ext>
              </a:extLst>
            </p:cNvPr>
            <p:cNvSpPr/>
            <p:nvPr/>
          </p:nvSpPr>
          <p:spPr>
            <a:xfrm>
              <a:off x="9810304" y="1545656"/>
              <a:ext cx="885213" cy="1216829"/>
            </a:xfrm>
            <a:prstGeom prst="rect">
              <a:avLst/>
            </a:prstGeom>
            <a:solidFill>
              <a:srgbClr val="FACDFB"/>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bg1"/>
                  </a:solidFill>
                </a:rPr>
                <a:t>Pole Maps.pdf</a:t>
              </a:r>
            </a:p>
          </p:txBody>
        </p:sp>
        <p:sp>
          <p:nvSpPr>
            <p:cNvPr id="10" name="Rectangle 9">
              <a:extLst>
                <a:ext uri="{FF2B5EF4-FFF2-40B4-BE49-F238E27FC236}">
                  <a16:creationId xmlns:a16="http://schemas.microsoft.com/office/drawing/2014/main" id="{057C3805-9F2F-1BF5-4D78-A40A03F27729}"/>
                </a:ext>
              </a:extLst>
            </p:cNvPr>
            <p:cNvSpPr/>
            <p:nvPr/>
          </p:nvSpPr>
          <p:spPr>
            <a:xfrm>
              <a:off x="9580968" y="3230333"/>
              <a:ext cx="1478749" cy="882391"/>
            </a:xfrm>
            <a:prstGeom prst="rect">
              <a:avLst/>
            </a:prstGeom>
            <a:solidFill>
              <a:srgbClr val="FACDFB"/>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bg1"/>
                  </a:solidFill>
                </a:rPr>
                <a:t>Attenuation Plots.pdf</a:t>
              </a:r>
            </a:p>
          </p:txBody>
        </p:sp>
        <p:sp>
          <p:nvSpPr>
            <p:cNvPr id="21" name="Rectangle 20">
              <a:extLst>
                <a:ext uri="{FF2B5EF4-FFF2-40B4-BE49-F238E27FC236}">
                  <a16:creationId xmlns:a16="http://schemas.microsoft.com/office/drawing/2014/main" id="{7BC5890A-CD3C-77D7-4262-ECDBC3C76675}"/>
                </a:ext>
              </a:extLst>
            </p:cNvPr>
            <p:cNvSpPr/>
            <p:nvPr/>
          </p:nvSpPr>
          <p:spPr>
            <a:xfrm>
              <a:off x="9580969" y="4546648"/>
              <a:ext cx="1478749" cy="882390"/>
            </a:xfrm>
            <a:prstGeom prst="rect">
              <a:avLst/>
            </a:prstGeom>
            <a:solidFill>
              <a:srgbClr val="FACDFB"/>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1400" dirty="0">
                  <a:solidFill>
                    <a:schemeClr val="bg1"/>
                  </a:solidFill>
                </a:rPr>
                <a:t>Sector Heatmaps.pdf</a:t>
              </a:r>
            </a:p>
          </p:txBody>
        </p:sp>
        <p:sp>
          <p:nvSpPr>
            <p:cNvPr id="25" name="TextBox 24">
              <a:extLst>
                <a:ext uri="{FF2B5EF4-FFF2-40B4-BE49-F238E27FC236}">
                  <a16:creationId xmlns:a16="http://schemas.microsoft.com/office/drawing/2014/main" id="{44FEE451-61D8-3482-4BFC-E9411BA0234F}"/>
                </a:ext>
              </a:extLst>
            </p:cNvPr>
            <p:cNvSpPr txBox="1"/>
            <p:nvPr/>
          </p:nvSpPr>
          <p:spPr>
            <a:xfrm>
              <a:off x="9787896" y="1077808"/>
              <a:ext cx="907621" cy="369332"/>
            </a:xfrm>
            <a:prstGeom prst="rect">
              <a:avLst/>
            </a:prstGeom>
            <a:noFill/>
          </p:spPr>
          <p:txBody>
            <a:bodyPr wrap="none" rtlCol="0">
              <a:spAutoFit/>
            </a:bodyPr>
            <a:lstStyle/>
            <a:p>
              <a:r>
                <a:rPr lang="en-US" b="1" dirty="0">
                  <a:solidFill>
                    <a:srgbClr val="FACDFB"/>
                  </a:solidFill>
                  <a:effectLst>
                    <a:outerShdw blurRad="38100" dist="38100" dir="2700000" algn="tl">
                      <a:srgbClr val="000000">
                        <a:alpha val="43137"/>
                      </a:srgbClr>
                    </a:outerShdw>
                  </a:effectLst>
                </a:rPr>
                <a:t>Output</a:t>
              </a:r>
            </a:p>
          </p:txBody>
        </p:sp>
      </p:grpSp>
      <p:sp>
        <p:nvSpPr>
          <p:cNvPr id="64" name="Rectangle 63">
            <a:extLst>
              <a:ext uri="{FF2B5EF4-FFF2-40B4-BE49-F238E27FC236}">
                <a16:creationId xmlns:a16="http://schemas.microsoft.com/office/drawing/2014/main" id="{88DE818A-7EF5-B340-28F6-55B8FDAFC308}"/>
              </a:ext>
            </a:extLst>
          </p:cNvPr>
          <p:cNvSpPr/>
          <p:nvPr/>
        </p:nvSpPr>
        <p:spPr>
          <a:xfrm>
            <a:off x="5449504" y="2395779"/>
            <a:ext cx="1292992" cy="1681441"/>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bg1"/>
                </a:solidFill>
              </a:rPr>
              <a:t>processed_coordinates.rds</a:t>
            </a:r>
            <a:r>
              <a:rPr lang="en-US" sz="1400" dirty="0">
                <a:solidFill>
                  <a:schemeClr val="bg1"/>
                </a:solidFill>
              </a:rPr>
              <a:t> </a:t>
            </a:r>
          </a:p>
        </p:txBody>
      </p:sp>
      <p:cxnSp>
        <p:nvCxnSpPr>
          <p:cNvPr id="71" name="Straight Arrow Connector 70">
            <a:extLst>
              <a:ext uri="{FF2B5EF4-FFF2-40B4-BE49-F238E27FC236}">
                <a16:creationId xmlns:a16="http://schemas.microsoft.com/office/drawing/2014/main" id="{1253EB5B-858F-0272-D3C4-4737F0197431}"/>
              </a:ext>
            </a:extLst>
          </p:cNvPr>
          <p:cNvCxnSpPr>
            <a:cxnSpLocks/>
          </p:cNvCxnSpPr>
          <p:nvPr/>
        </p:nvCxnSpPr>
        <p:spPr>
          <a:xfrm flipV="1">
            <a:off x="7124700" y="1737427"/>
            <a:ext cx="3257550" cy="905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9F253B4A-1FC4-8D21-C88B-A814E383FD73}"/>
              </a:ext>
            </a:extLst>
          </p:cNvPr>
          <p:cNvCxnSpPr>
            <a:cxnSpLocks/>
          </p:cNvCxnSpPr>
          <p:nvPr/>
        </p:nvCxnSpPr>
        <p:spPr>
          <a:xfrm>
            <a:off x="6085106" y="2156170"/>
            <a:ext cx="0" cy="2396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C3083AC2-EF85-F85A-7EAD-993362A4078F}"/>
              </a:ext>
            </a:extLst>
          </p:cNvPr>
          <p:cNvSpPr/>
          <p:nvPr/>
        </p:nvSpPr>
        <p:spPr>
          <a:xfrm>
            <a:off x="1183839" y="903709"/>
            <a:ext cx="1292993" cy="16674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Light Pole Metadata.xlsx</a:t>
            </a:r>
          </a:p>
          <a:p>
            <a:pPr algn="ctr"/>
            <a:endParaRPr lang="en-US" sz="1400" dirty="0">
              <a:solidFill>
                <a:schemeClr val="bg1"/>
              </a:solidFill>
            </a:endParaRPr>
          </a:p>
          <a:p>
            <a:pPr algn="ctr"/>
            <a:endParaRPr lang="en-US" sz="1400" dirty="0">
              <a:solidFill>
                <a:schemeClr val="tx1">
                  <a:lumMod val="65000"/>
                </a:schemeClr>
              </a:solidFill>
            </a:endParaRPr>
          </a:p>
        </p:txBody>
      </p:sp>
      <p:cxnSp>
        <p:nvCxnSpPr>
          <p:cNvPr id="86" name="Straight Arrow Connector 85">
            <a:extLst>
              <a:ext uri="{FF2B5EF4-FFF2-40B4-BE49-F238E27FC236}">
                <a16:creationId xmlns:a16="http://schemas.microsoft.com/office/drawing/2014/main" id="{C74B30AD-571F-8A9A-BEEA-DB2E7C7642F0}"/>
              </a:ext>
            </a:extLst>
          </p:cNvPr>
          <p:cNvCxnSpPr>
            <a:cxnSpLocks/>
          </p:cNvCxnSpPr>
          <p:nvPr/>
        </p:nvCxnSpPr>
        <p:spPr>
          <a:xfrm>
            <a:off x="2549674" y="1737427"/>
            <a:ext cx="262876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E66B0674-28B6-A43E-2A23-E3EF8F88BF7D}"/>
              </a:ext>
            </a:extLst>
          </p:cNvPr>
          <p:cNvCxnSpPr>
            <a:cxnSpLocks/>
          </p:cNvCxnSpPr>
          <p:nvPr/>
        </p:nvCxnSpPr>
        <p:spPr>
          <a:xfrm>
            <a:off x="6085106" y="4077220"/>
            <a:ext cx="0" cy="2396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8DB576CC-F83B-B1F3-0685-315A87E39084}"/>
              </a:ext>
            </a:extLst>
          </p:cNvPr>
          <p:cNvSpPr/>
          <p:nvPr/>
        </p:nvSpPr>
        <p:spPr>
          <a:xfrm>
            <a:off x="3255881" y="4629377"/>
            <a:ext cx="1280355" cy="16674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a:solidFill>
                  <a:schemeClr val="bg1"/>
                </a:solidFill>
              </a:rPr>
              <a:t>Light Logger Metadata</a:t>
            </a:r>
          </a:p>
          <a:p>
            <a:pPr algn="ctr"/>
            <a:endParaRPr lang="en-US" sz="1400" dirty="0">
              <a:solidFill>
                <a:schemeClr val="bg1"/>
              </a:solidFill>
            </a:endParaRPr>
          </a:p>
          <a:p>
            <a:pPr algn="ctr"/>
            <a:endParaRPr lang="en-US" sz="1400" dirty="0">
              <a:solidFill>
                <a:schemeClr val="bg1"/>
              </a:solidFill>
            </a:endParaRPr>
          </a:p>
          <a:p>
            <a:pPr algn="ctr"/>
            <a:endParaRPr lang="en-US" sz="1400" dirty="0">
              <a:solidFill>
                <a:schemeClr val="tx1">
                  <a:lumMod val="65000"/>
                </a:schemeClr>
              </a:solidFill>
            </a:endParaRPr>
          </a:p>
        </p:txBody>
      </p:sp>
      <p:sp>
        <p:nvSpPr>
          <p:cNvPr id="93" name="Rectangle 92">
            <a:extLst>
              <a:ext uri="{FF2B5EF4-FFF2-40B4-BE49-F238E27FC236}">
                <a16:creationId xmlns:a16="http://schemas.microsoft.com/office/drawing/2014/main" id="{99DF1C81-BD4C-3308-5D34-C6E24CCCB7F3}"/>
              </a:ext>
            </a:extLst>
          </p:cNvPr>
          <p:cNvSpPr/>
          <p:nvPr/>
        </p:nvSpPr>
        <p:spPr>
          <a:xfrm>
            <a:off x="3282432" y="2156170"/>
            <a:ext cx="1272241" cy="1667436"/>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1400" dirty="0" err="1">
                <a:solidFill>
                  <a:schemeClr val="bg1"/>
                </a:solidFill>
              </a:rPr>
              <a:t>DisturbExp</a:t>
            </a:r>
            <a:r>
              <a:rPr lang="en-US" sz="1400" dirty="0">
                <a:solidFill>
                  <a:schemeClr val="bg1"/>
                </a:solidFill>
              </a:rPr>
              <a:t> Metadata</a:t>
            </a:r>
          </a:p>
          <a:p>
            <a:pPr algn="ctr"/>
            <a:endParaRPr lang="en-US" sz="1400" dirty="0">
              <a:solidFill>
                <a:schemeClr val="bg1"/>
              </a:solidFill>
            </a:endParaRPr>
          </a:p>
          <a:p>
            <a:pPr algn="ctr"/>
            <a:endParaRPr lang="en-US" sz="1400" dirty="0">
              <a:solidFill>
                <a:schemeClr val="bg1"/>
              </a:solidFill>
            </a:endParaRPr>
          </a:p>
        </p:txBody>
      </p:sp>
      <p:sp>
        <p:nvSpPr>
          <p:cNvPr id="94" name="Rectangle 93">
            <a:extLst>
              <a:ext uri="{FF2B5EF4-FFF2-40B4-BE49-F238E27FC236}">
                <a16:creationId xmlns:a16="http://schemas.microsoft.com/office/drawing/2014/main" id="{43E9C66F-16BC-FE3B-C2B3-668B34F3B12A}"/>
              </a:ext>
            </a:extLst>
          </p:cNvPr>
          <p:cNvSpPr/>
          <p:nvPr/>
        </p:nvSpPr>
        <p:spPr>
          <a:xfrm>
            <a:off x="1397413" y="3880130"/>
            <a:ext cx="1575227" cy="1098817"/>
          </a:xfrm>
          <a:prstGeom prst="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Light Logger Files</a:t>
            </a:r>
          </a:p>
        </p:txBody>
      </p:sp>
      <p:cxnSp>
        <p:nvCxnSpPr>
          <p:cNvPr id="101" name="Straight Arrow Connector 100">
            <a:extLst>
              <a:ext uri="{FF2B5EF4-FFF2-40B4-BE49-F238E27FC236}">
                <a16:creationId xmlns:a16="http://schemas.microsoft.com/office/drawing/2014/main" id="{813B0A7E-C957-8C24-B1F4-9F36EC73ECF1}"/>
              </a:ext>
            </a:extLst>
          </p:cNvPr>
          <p:cNvCxnSpPr>
            <a:cxnSpLocks/>
          </p:cNvCxnSpPr>
          <p:nvPr/>
        </p:nvCxnSpPr>
        <p:spPr>
          <a:xfrm>
            <a:off x="4635501" y="3841750"/>
            <a:ext cx="586685" cy="34169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06C8FD9-292A-94B7-EAF8-03EC7D963D28}"/>
              </a:ext>
            </a:extLst>
          </p:cNvPr>
          <p:cNvCxnSpPr>
            <a:cxnSpLocks/>
          </p:cNvCxnSpPr>
          <p:nvPr/>
        </p:nvCxnSpPr>
        <p:spPr>
          <a:xfrm flipV="1">
            <a:off x="4559134" y="5200460"/>
            <a:ext cx="667808" cy="3475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A896FBD0-F9B5-ED03-16BD-65FBBB301DB6}"/>
              </a:ext>
            </a:extLst>
          </p:cNvPr>
          <p:cNvCxnSpPr>
            <a:cxnSpLocks/>
          </p:cNvCxnSpPr>
          <p:nvPr/>
        </p:nvCxnSpPr>
        <p:spPr>
          <a:xfrm>
            <a:off x="2987755" y="4287078"/>
            <a:ext cx="2172058" cy="28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Rectangle 107">
            <a:extLst>
              <a:ext uri="{FF2B5EF4-FFF2-40B4-BE49-F238E27FC236}">
                <a16:creationId xmlns:a16="http://schemas.microsoft.com/office/drawing/2014/main" id="{EC5530F0-7B35-AF7F-8496-4A74D3F56C92}"/>
              </a:ext>
            </a:extLst>
          </p:cNvPr>
          <p:cNvSpPr/>
          <p:nvPr/>
        </p:nvSpPr>
        <p:spPr>
          <a:xfrm>
            <a:off x="8047100" y="3202672"/>
            <a:ext cx="1266368" cy="166743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Relational</a:t>
            </a:r>
          </a:p>
          <a:p>
            <a:pPr algn="ctr"/>
            <a:r>
              <a:rPr lang="en-US" sz="1400" dirty="0">
                <a:solidFill>
                  <a:schemeClr val="bg1"/>
                </a:solidFill>
              </a:rPr>
              <a:t>Database</a:t>
            </a:r>
          </a:p>
        </p:txBody>
      </p:sp>
      <p:cxnSp>
        <p:nvCxnSpPr>
          <p:cNvPr id="109" name="Straight Arrow Connector 108">
            <a:extLst>
              <a:ext uri="{FF2B5EF4-FFF2-40B4-BE49-F238E27FC236}">
                <a16:creationId xmlns:a16="http://schemas.microsoft.com/office/drawing/2014/main" id="{57C6A33F-0254-758C-F0DC-6925CA2FD4D0}"/>
              </a:ext>
            </a:extLst>
          </p:cNvPr>
          <p:cNvCxnSpPr>
            <a:cxnSpLocks/>
          </p:cNvCxnSpPr>
          <p:nvPr/>
        </p:nvCxnSpPr>
        <p:spPr>
          <a:xfrm flipV="1">
            <a:off x="7010400" y="4135684"/>
            <a:ext cx="1009650" cy="493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86A0BA42-CA8D-F245-54D7-9AD8DD3CE4C7}"/>
              </a:ext>
            </a:extLst>
          </p:cNvPr>
          <p:cNvCxnSpPr>
            <a:cxnSpLocks/>
          </p:cNvCxnSpPr>
          <p:nvPr/>
        </p:nvCxnSpPr>
        <p:spPr>
          <a:xfrm flipV="1">
            <a:off x="9337673" y="3230149"/>
            <a:ext cx="1009650" cy="49369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4F585A93-71AD-67F5-375D-2AA28651A48A}"/>
              </a:ext>
            </a:extLst>
          </p:cNvPr>
          <p:cNvCxnSpPr>
            <a:cxnSpLocks/>
          </p:cNvCxnSpPr>
          <p:nvPr/>
        </p:nvCxnSpPr>
        <p:spPr>
          <a:xfrm>
            <a:off x="9340149" y="4287078"/>
            <a:ext cx="971550" cy="28492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C76B28A4-AD23-0AAE-67F1-1C30B4DD23B8}"/>
              </a:ext>
            </a:extLst>
          </p:cNvPr>
          <p:cNvSpPr txBox="1"/>
          <p:nvPr/>
        </p:nvSpPr>
        <p:spPr>
          <a:xfrm>
            <a:off x="5710317" y="620856"/>
            <a:ext cx="771365" cy="369332"/>
          </a:xfrm>
          <a:prstGeom prst="rect">
            <a:avLst/>
          </a:prstGeom>
          <a:noFill/>
        </p:spPr>
        <p:txBody>
          <a:bodyPr wrap="none" rtlCol="0">
            <a:spAutoFit/>
          </a:bodyPr>
          <a:lstStyle/>
          <a:p>
            <a:r>
              <a:rPr lang="en-US" b="1" dirty="0">
                <a:solidFill>
                  <a:schemeClr val="accent2">
                    <a:lumMod val="60000"/>
                    <a:lumOff val="40000"/>
                  </a:schemeClr>
                </a:solidFill>
                <a:effectLst>
                  <a:outerShdw blurRad="38100" dist="38100" dir="2700000" algn="tl">
                    <a:srgbClr val="000000">
                      <a:alpha val="43137"/>
                    </a:srgbClr>
                  </a:outerShdw>
                </a:effectLst>
              </a:rPr>
              <a:t>Script</a:t>
            </a:r>
          </a:p>
        </p:txBody>
      </p:sp>
      <p:sp>
        <p:nvSpPr>
          <p:cNvPr id="121" name="TextBox 120">
            <a:extLst>
              <a:ext uri="{FF2B5EF4-FFF2-40B4-BE49-F238E27FC236}">
                <a16:creationId xmlns:a16="http://schemas.microsoft.com/office/drawing/2014/main" id="{2FE447DB-678E-F282-E313-577119FB0929}"/>
              </a:ext>
            </a:extLst>
          </p:cNvPr>
          <p:cNvSpPr txBox="1"/>
          <p:nvPr/>
        </p:nvSpPr>
        <p:spPr>
          <a:xfrm>
            <a:off x="1471903" y="457812"/>
            <a:ext cx="716863" cy="369332"/>
          </a:xfrm>
          <a:prstGeom prst="rect">
            <a:avLst/>
          </a:prstGeom>
          <a:noFill/>
        </p:spPr>
        <p:txBody>
          <a:bodyPr wrap="none" rtlCol="0">
            <a:spAutoFit/>
          </a:bodyPr>
          <a:lstStyle/>
          <a:p>
            <a:r>
              <a:rPr lang="en-US" b="1" dirty="0">
                <a:solidFill>
                  <a:schemeClr val="accent5">
                    <a:lumMod val="75000"/>
                  </a:schemeClr>
                </a:solidFill>
                <a:effectLst>
                  <a:outerShdw blurRad="38100" dist="38100" dir="2700000" algn="tl">
                    <a:srgbClr val="000000">
                      <a:alpha val="43137"/>
                    </a:srgbClr>
                  </a:outerShdw>
                </a:effectLst>
              </a:rPr>
              <a:t>Input</a:t>
            </a:r>
          </a:p>
        </p:txBody>
      </p:sp>
    </p:spTree>
    <p:extLst>
      <p:ext uri="{BB962C8B-B14F-4D97-AF65-F5344CB8AC3E}">
        <p14:creationId xmlns:p14="http://schemas.microsoft.com/office/powerpoint/2010/main" val="2138547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79E4-6760-4C69-F014-5303A2B7EA8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6E1E6E5-A8C6-05FA-F122-8C3EFCDEE901}"/>
              </a:ext>
            </a:extLst>
          </p:cNvPr>
          <p:cNvSpPr>
            <a:spLocks noGrp="1"/>
          </p:cNvSpPr>
          <p:nvPr>
            <p:ph idx="1"/>
          </p:nvPr>
        </p:nvSpPr>
        <p:spPr/>
        <p:txBody>
          <a:bodyPr/>
          <a:lstStyle/>
          <a:p>
            <a:endParaRPr lang="en-US"/>
          </a:p>
        </p:txBody>
      </p:sp>
      <p:pic>
        <p:nvPicPr>
          <p:cNvPr id="4" name="Picture 3" descr="A sun setting over a body of water&#10;&#10;Description automatically generated">
            <a:extLst>
              <a:ext uri="{FF2B5EF4-FFF2-40B4-BE49-F238E27FC236}">
                <a16:creationId xmlns:a16="http://schemas.microsoft.com/office/drawing/2014/main" id="{92E10122-8149-CEB0-4A98-B77FD58E1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C4F992D-B48E-67B0-8882-0AE7F7BB6DE8}"/>
              </a:ext>
            </a:extLst>
          </p:cNvPr>
          <p:cNvSpPr txBox="1"/>
          <p:nvPr/>
        </p:nvSpPr>
        <p:spPr>
          <a:xfrm>
            <a:off x="383908" y="750567"/>
            <a:ext cx="2138149" cy="584775"/>
          </a:xfrm>
          <a:prstGeom prst="rect">
            <a:avLst/>
          </a:prstGeom>
          <a:noFill/>
        </p:spPr>
        <p:txBody>
          <a:bodyPr wrap="none" rtlCol="0">
            <a:spAutoFit/>
          </a:bodyPr>
          <a:lstStyle/>
          <a:p>
            <a:r>
              <a:rPr lang="en-US" sz="3200" dirty="0"/>
              <a:t>OVERVIEW</a:t>
            </a:r>
          </a:p>
        </p:txBody>
      </p:sp>
      <p:sp>
        <p:nvSpPr>
          <p:cNvPr id="6" name="TextBox 5">
            <a:extLst>
              <a:ext uri="{FF2B5EF4-FFF2-40B4-BE49-F238E27FC236}">
                <a16:creationId xmlns:a16="http://schemas.microsoft.com/office/drawing/2014/main" id="{7AAFE130-3520-385B-522C-6C2FA8F6DFAB}"/>
              </a:ext>
            </a:extLst>
          </p:cNvPr>
          <p:cNvSpPr txBox="1"/>
          <p:nvPr/>
        </p:nvSpPr>
        <p:spPr>
          <a:xfrm>
            <a:off x="383908" y="1366281"/>
            <a:ext cx="6764672" cy="1754326"/>
          </a:xfrm>
          <a:prstGeom prst="rect">
            <a:avLst/>
          </a:prstGeom>
          <a:noFill/>
        </p:spPr>
        <p:txBody>
          <a:bodyPr wrap="none" rtlCol="0">
            <a:spAutoFit/>
          </a:bodyPr>
          <a:lstStyle/>
          <a:p>
            <a:pPr marL="285750" indent="-285750">
              <a:buFont typeface="Wingdings" panose="05000000000000000000" pitchFamily="2" charset="2"/>
              <a:buChar char="v"/>
            </a:pPr>
            <a:r>
              <a:rPr lang="en-US" dirty="0"/>
              <a:t>Importance of seagrass</a:t>
            </a:r>
          </a:p>
          <a:p>
            <a:pPr marL="285750" indent="-285750">
              <a:buFont typeface="Wingdings" panose="05000000000000000000" pitchFamily="2" charset="2"/>
              <a:buChar char="v"/>
            </a:pPr>
            <a:r>
              <a:rPr lang="en-US" dirty="0"/>
              <a:t>Sediment Plumes and their effects </a:t>
            </a:r>
          </a:p>
          <a:p>
            <a:pPr marL="285750" indent="-285750">
              <a:buFont typeface="Wingdings" panose="05000000000000000000" pitchFamily="2" charset="2"/>
              <a:buChar char="v"/>
            </a:pPr>
            <a:r>
              <a:rPr lang="en-US" dirty="0"/>
              <a:t>CMP Final Report - Previous data analysis of light logger capture</a:t>
            </a:r>
          </a:p>
          <a:p>
            <a:pPr marL="285750" indent="-285750">
              <a:buFont typeface="Wingdings" panose="05000000000000000000" pitchFamily="2" charset="2"/>
              <a:buChar char="v"/>
            </a:pPr>
            <a:r>
              <a:rPr lang="en-US" dirty="0"/>
              <a:t>Steps for data collection and manipulation</a:t>
            </a:r>
          </a:p>
          <a:p>
            <a:pPr marL="285750" indent="-285750">
              <a:buFont typeface="Wingdings" panose="05000000000000000000" pitchFamily="2" charset="2"/>
              <a:buChar char="v"/>
            </a:pPr>
            <a:r>
              <a:rPr lang="en-US" dirty="0"/>
              <a:t>Heatmap</a:t>
            </a:r>
          </a:p>
          <a:p>
            <a:pPr marL="285750" indent="-285750">
              <a:buFont typeface="Wingdings" panose="05000000000000000000" pitchFamily="2" charset="2"/>
              <a:buChar char="v"/>
            </a:pPr>
            <a:r>
              <a:rPr lang="en-US" dirty="0"/>
              <a:t>Future research perspectives</a:t>
            </a:r>
          </a:p>
        </p:txBody>
      </p:sp>
    </p:spTree>
    <p:extLst>
      <p:ext uri="{BB962C8B-B14F-4D97-AF65-F5344CB8AC3E}">
        <p14:creationId xmlns:p14="http://schemas.microsoft.com/office/powerpoint/2010/main" val="222429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F4364-5C64-4965-CBF9-B97E56FAFCFC}"/>
              </a:ext>
            </a:extLst>
          </p:cNvPr>
          <p:cNvSpPr>
            <a:spLocks noGrp="1"/>
          </p:cNvSpPr>
          <p:nvPr>
            <p:ph type="title"/>
          </p:nvPr>
        </p:nvSpPr>
        <p:spPr/>
        <p:txBody>
          <a:bodyPr/>
          <a:lstStyle/>
          <a:p>
            <a:pPr algn="ctr"/>
            <a:r>
              <a:rPr lang="en-US" dirty="0"/>
              <a:t>Estimating Light Attenuation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4F6430-6854-F864-9400-1E3FF2AC1D0E}"/>
                  </a:ext>
                </a:extLst>
              </p:cNvPr>
              <p:cNvSpPr>
                <a:spLocks noGrp="1"/>
              </p:cNvSpPr>
              <p:nvPr>
                <p:ph sz="half" idx="1"/>
              </p:nvPr>
            </p:nvSpPr>
            <p:spPr>
              <a:xfrm>
                <a:off x="345782" y="3091403"/>
                <a:ext cx="5593976" cy="909891"/>
              </a:xfrm>
            </p:spPr>
            <p:txBody>
              <a:bodyPr>
                <a:normAutofit/>
              </a:bodyPr>
              <a:lstStyle/>
              <a:p>
                <a:pPr marL="0" indent="0">
                  <a:buNone/>
                </a:pPr>
                <a:r>
                  <a:rPr lang="pt-BR" dirty="0"/>
                  <a:t>(</a:t>
                </a:r>
                <a14:m>
                  <m:oMath xmlns:m="http://schemas.openxmlformats.org/officeDocument/2006/math">
                    <m:f>
                      <m:fPr>
                        <m:ctrlPr>
                          <a:rPr lang="pt-BR" i="1" smtClean="0">
                            <a:latin typeface="Cambria Math" panose="02040503050406030204" pitchFamily="18" charset="0"/>
                          </a:rPr>
                        </m:ctrlPr>
                      </m:fPr>
                      <m:num>
                        <m:r>
                          <a:rPr lang="en-US" b="0" i="1" smtClean="0">
                            <a:latin typeface="Cambria Math" panose="02040503050406030204" pitchFamily="18" charset="0"/>
                          </a:rPr>
                          <m:t>𝐿𝑖𝑔h𝑡</m:t>
                        </m:r>
                        <m:r>
                          <a:rPr lang="en-US" b="0" i="1" smtClean="0">
                            <a:latin typeface="Cambria Math" panose="02040503050406030204" pitchFamily="18" charset="0"/>
                          </a:rPr>
                          <m:t> </m:t>
                        </m:r>
                        <m:r>
                          <a:rPr lang="en-US" b="0" i="1" smtClean="0">
                            <a:latin typeface="Cambria Math" panose="02040503050406030204" pitchFamily="18" charset="0"/>
                          </a:rPr>
                          <m:t>𝐿𝑜𝑔𝑔𝑒𝑟</m:t>
                        </m:r>
                        <m:r>
                          <a:rPr lang="en-US" b="0" i="1" smtClean="0">
                            <a:latin typeface="Cambria Math" panose="02040503050406030204" pitchFamily="18" charset="0"/>
                          </a:rPr>
                          <m:t> 1 −</m:t>
                        </m:r>
                        <m:r>
                          <a:rPr lang="en-US" b="0" i="1" smtClean="0">
                            <a:latin typeface="Cambria Math" panose="02040503050406030204" pitchFamily="18" charset="0"/>
                          </a:rPr>
                          <m:t>𝐿𝑖𝑔h𝑡</m:t>
                        </m:r>
                        <m:r>
                          <a:rPr lang="en-US" b="0" i="1" smtClean="0">
                            <a:latin typeface="Cambria Math" panose="02040503050406030204" pitchFamily="18" charset="0"/>
                          </a:rPr>
                          <m:t> </m:t>
                        </m:r>
                        <m:r>
                          <a:rPr lang="en-US" b="0" i="1" smtClean="0">
                            <a:latin typeface="Cambria Math" panose="02040503050406030204" pitchFamily="18" charset="0"/>
                          </a:rPr>
                          <m:t>𝐿𝑜𝑔𝑔𝑒𝑟</m:t>
                        </m:r>
                        <m:r>
                          <a:rPr lang="en-US" b="0" i="1" smtClean="0">
                            <a:latin typeface="Cambria Math" panose="02040503050406030204" pitchFamily="18" charset="0"/>
                          </a:rPr>
                          <m:t> 2</m:t>
                        </m:r>
                      </m:num>
                      <m:den>
                        <m:r>
                          <a:rPr lang="en-US" b="0" i="1" smtClean="0">
                            <a:latin typeface="Cambria Math" panose="02040503050406030204" pitchFamily="18" charset="0"/>
                          </a:rPr>
                          <m:t>𝐿𝑖𝑔h𝑡</m:t>
                        </m:r>
                        <m:r>
                          <a:rPr lang="en-US" b="0" i="1" smtClean="0">
                            <a:latin typeface="Cambria Math" panose="02040503050406030204" pitchFamily="18" charset="0"/>
                          </a:rPr>
                          <m:t> </m:t>
                        </m:r>
                        <m:r>
                          <a:rPr lang="en-US" b="0" i="1" smtClean="0">
                            <a:latin typeface="Cambria Math" panose="02040503050406030204" pitchFamily="18" charset="0"/>
                          </a:rPr>
                          <m:t>𝐿𝑜𝑔𝑔𝑒𝑟</m:t>
                        </m:r>
                        <m:r>
                          <a:rPr lang="en-US" b="0" i="1" smtClean="0">
                            <a:latin typeface="Cambria Math" panose="02040503050406030204" pitchFamily="18" charset="0"/>
                          </a:rPr>
                          <m:t> 1</m:t>
                        </m:r>
                      </m:den>
                    </m:f>
                    <m:r>
                      <a:rPr lang="en-US" b="0" i="1" smtClean="0">
                        <a:latin typeface="Cambria Math" panose="02040503050406030204" pitchFamily="18" charset="0"/>
                      </a:rPr>
                      <m:t>)∗100</m:t>
                    </m:r>
                  </m:oMath>
                </a14:m>
                <a:endParaRPr lang="en-US" dirty="0"/>
              </a:p>
            </p:txBody>
          </p:sp>
        </mc:Choice>
        <mc:Fallback xmlns="">
          <p:sp>
            <p:nvSpPr>
              <p:cNvPr id="3" name="Content Placeholder 2">
                <a:extLst>
                  <a:ext uri="{FF2B5EF4-FFF2-40B4-BE49-F238E27FC236}">
                    <a16:creationId xmlns:a16="http://schemas.microsoft.com/office/drawing/2014/main" id="{DE4F6430-6854-F864-9400-1E3FF2AC1D0E}"/>
                  </a:ext>
                </a:extLst>
              </p:cNvPr>
              <p:cNvSpPr>
                <a:spLocks noGrp="1" noRot="1" noChangeAspect="1" noMove="1" noResize="1" noEditPoints="1" noAdjustHandles="1" noChangeArrowheads="1" noChangeShapeType="1" noTextEdit="1"/>
              </p:cNvSpPr>
              <p:nvPr>
                <p:ph sz="half" idx="1"/>
              </p:nvPr>
            </p:nvSpPr>
            <p:spPr>
              <a:xfrm>
                <a:off x="345782" y="3091403"/>
                <a:ext cx="5593976" cy="909891"/>
              </a:xfrm>
              <a:blipFill>
                <a:blip r:embed="rId3"/>
                <a:stretch>
                  <a:fillRect/>
                </a:stretch>
              </a:blipFill>
            </p:spPr>
            <p:txBody>
              <a:bodyPr/>
              <a:lstStyle/>
              <a:p>
                <a:r>
                  <a:rPr lang="en-US">
                    <a:noFill/>
                  </a:rPr>
                  <a:t> </a:t>
                </a:r>
              </a:p>
            </p:txBody>
          </p:sp>
        </mc:Fallback>
      </mc:AlternateContent>
      <p:sp>
        <p:nvSpPr>
          <p:cNvPr id="4" name="Content Placeholder 3">
            <a:extLst>
              <a:ext uri="{FF2B5EF4-FFF2-40B4-BE49-F238E27FC236}">
                <a16:creationId xmlns:a16="http://schemas.microsoft.com/office/drawing/2014/main" id="{FCEB604E-4E9D-38FB-4E13-489C62D2C2D2}"/>
              </a:ext>
            </a:extLst>
          </p:cNvPr>
          <p:cNvSpPr>
            <a:spLocks noGrp="1"/>
          </p:cNvSpPr>
          <p:nvPr>
            <p:ph sz="half" idx="2"/>
          </p:nvPr>
        </p:nvSpPr>
        <p:spPr>
          <a:xfrm>
            <a:off x="6319840" y="2073718"/>
            <a:ext cx="5033960" cy="3490654"/>
          </a:xfrm>
        </p:spPr>
        <p:txBody>
          <a:bodyPr>
            <a:normAutofit/>
          </a:bodyPr>
          <a:lstStyle/>
          <a:p>
            <a:pPr algn="l" rtl="0" fontAlgn="base">
              <a:buFont typeface="Arial" panose="020B0604020202020204" pitchFamily="34" charset="0"/>
              <a:buChar char="•"/>
            </a:pPr>
            <a:r>
              <a:rPr lang="en-US" sz="2400" b="0" i="0" u="none" strike="noStrike" dirty="0">
                <a:solidFill>
                  <a:srgbClr val="FFFFFF"/>
                </a:solidFill>
                <a:effectLst/>
                <a:latin typeface="Corbel" panose="020B0503020204020204" pitchFamily="34" charset="0"/>
              </a:rPr>
              <a:t>Relative Difference, defined as the difference in light level between an upper logger and a lower logger</a:t>
            </a:r>
            <a:r>
              <a:rPr lang="en-US" sz="2400" b="0" i="0" dirty="0">
                <a:effectLst/>
                <a:latin typeface="Corbel" panose="020B0503020204020204" pitchFamily="34" charset="0"/>
              </a:rPr>
              <a:t>​</a:t>
            </a:r>
            <a:endParaRPr lang="en-US" sz="2400" b="0" i="0" dirty="0">
              <a:effectLst/>
              <a:latin typeface="Arial" panose="020B0604020202020204" pitchFamily="34" charset="0"/>
            </a:endParaRPr>
          </a:p>
          <a:p>
            <a:pPr algn="l" rtl="0" fontAlgn="base">
              <a:buFont typeface="Arial" panose="020B0604020202020204" pitchFamily="34" charset="0"/>
              <a:buChar char="•"/>
            </a:pPr>
            <a:r>
              <a:rPr lang="en-US" sz="2400" b="0" i="0" u="none" strike="noStrike" dirty="0">
                <a:solidFill>
                  <a:srgbClr val="FFFFFF"/>
                </a:solidFill>
                <a:effectLst/>
                <a:latin typeface="Corbel" panose="020B0503020204020204" pitchFamily="34" charset="0"/>
              </a:rPr>
              <a:t>Divided by the upper logger reading</a:t>
            </a:r>
            <a:r>
              <a:rPr lang="en-US" sz="2400" b="0" i="0" dirty="0">
                <a:effectLst/>
                <a:latin typeface="Corbel" panose="020B0503020204020204" pitchFamily="34" charset="0"/>
              </a:rPr>
              <a:t>​</a:t>
            </a:r>
            <a:endParaRPr lang="en-US" sz="2400" b="0" i="0" dirty="0">
              <a:effectLst/>
              <a:latin typeface="Arial" panose="020B0604020202020204" pitchFamily="34" charset="0"/>
            </a:endParaRPr>
          </a:p>
          <a:p>
            <a:pPr algn="l" rtl="0" fontAlgn="base">
              <a:buFont typeface="Arial" panose="020B0604020202020204" pitchFamily="34" charset="0"/>
              <a:buChar char="•"/>
            </a:pPr>
            <a:r>
              <a:rPr lang="en-US" sz="2400" b="0" i="0" u="none" strike="noStrike" dirty="0">
                <a:solidFill>
                  <a:srgbClr val="FFFFFF"/>
                </a:solidFill>
                <a:effectLst/>
                <a:latin typeface="Corbel" panose="020B0503020204020204" pitchFamily="34" charset="0"/>
              </a:rPr>
              <a:t>Provides a metric that corresponds to the percent of incident light at the top logger that is attenuated by the water column before it is perceived by the lower logger</a:t>
            </a:r>
            <a:endParaRPr lang="en-US" sz="2400" b="0" i="0" dirty="0">
              <a:effectLst/>
              <a:latin typeface="Arial" panose="020B0604020202020204" pitchFamily="34" charset="0"/>
            </a:endParaRPr>
          </a:p>
        </p:txBody>
      </p:sp>
    </p:spTree>
    <p:extLst>
      <p:ext uri="{BB962C8B-B14F-4D97-AF65-F5344CB8AC3E}">
        <p14:creationId xmlns:p14="http://schemas.microsoft.com/office/powerpoint/2010/main" val="1547064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showing the number of data&#10;&#10;Description automatically generated with medium confidence">
            <a:extLst>
              <a:ext uri="{FF2B5EF4-FFF2-40B4-BE49-F238E27FC236}">
                <a16:creationId xmlns:a16="http://schemas.microsoft.com/office/drawing/2014/main" id="{4F2D7EFD-C4AA-341A-DD65-1AA503F06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687" y="957743"/>
            <a:ext cx="5737396" cy="5823543"/>
          </a:xfrm>
          <a:prstGeom prst="rect">
            <a:avLst/>
          </a:prstGeom>
        </p:spPr>
      </p:pic>
      <p:sp>
        <p:nvSpPr>
          <p:cNvPr id="4" name="Title 1">
            <a:extLst>
              <a:ext uri="{FF2B5EF4-FFF2-40B4-BE49-F238E27FC236}">
                <a16:creationId xmlns:a16="http://schemas.microsoft.com/office/drawing/2014/main" id="{1FC8EF50-AEA4-1101-2CE3-B0B845C27436}"/>
              </a:ext>
            </a:extLst>
          </p:cNvPr>
          <p:cNvSpPr txBox="1">
            <a:spLocks/>
          </p:cNvSpPr>
          <p:nvPr/>
        </p:nvSpPr>
        <p:spPr>
          <a:xfrm>
            <a:off x="0" y="180975"/>
            <a:ext cx="12192000" cy="83343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n-US" dirty="0"/>
              <a:t>Visualization of Percent Light Attenuation</a:t>
            </a:r>
          </a:p>
        </p:txBody>
      </p:sp>
      <p:grpSp>
        <p:nvGrpSpPr>
          <p:cNvPr id="7" name="Group 6">
            <a:extLst>
              <a:ext uri="{FF2B5EF4-FFF2-40B4-BE49-F238E27FC236}">
                <a16:creationId xmlns:a16="http://schemas.microsoft.com/office/drawing/2014/main" id="{A99E8E3D-A4BB-7AF6-BFDF-1F75A93D39EB}"/>
              </a:ext>
            </a:extLst>
          </p:cNvPr>
          <p:cNvGrpSpPr/>
          <p:nvPr/>
        </p:nvGrpSpPr>
        <p:grpSpPr>
          <a:xfrm>
            <a:off x="1079414" y="4983209"/>
            <a:ext cx="1474598" cy="1389571"/>
            <a:chOff x="774699" y="1428234"/>
            <a:chExt cx="1648209" cy="1474184"/>
          </a:xfrm>
        </p:grpSpPr>
        <p:pic>
          <p:nvPicPr>
            <p:cNvPr id="2" name="Picture 1" descr="A graph showing the number of data&#10;&#10;Description automatically generated with medium confidence">
              <a:extLst>
                <a:ext uri="{FF2B5EF4-FFF2-40B4-BE49-F238E27FC236}">
                  <a16:creationId xmlns:a16="http://schemas.microsoft.com/office/drawing/2014/main" id="{76F195CD-6189-647F-A1B5-4E3B6F899CE8}"/>
                </a:ext>
              </a:extLst>
            </p:cNvPr>
            <p:cNvPicPr>
              <a:picLocks noChangeAspect="1"/>
            </p:cNvPicPr>
            <p:nvPr/>
          </p:nvPicPr>
          <p:blipFill>
            <a:blip r:embed="rId4">
              <a:extLst>
                <a:ext uri="{28A0092B-C50C-407E-A947-70E740481C1C}">
                  <a14:useLocalDpi xmlns:a14="http://schemas.microsoft.com/office/drawing/2010/main" val="0"/>
                </a:ext>
              </a:extLst>
            </a:blip>
            <a:srcRect l="93709" t="42543" b="44164"/>
            <a:stretch/>
          </p:blipFill>
          <p:spPr>
            <a:xfrm>
              <a:off x="774699" y="1612900"/>
              <a:ext cx="1009650" cy="1289518"/>
            </a:xfrm>
            <a:prstGeom prst="rect">
              <a:avLst/>
            </a:prstGeom>
          </p:spPr>
        </p:pic>
        <p:sp>
          <p:nvSpPr>
            <p:cNvPr id="5" name="TextBox 4">
              <a:extLst>
                <a:ext uri="{FF2B5EF4-FFF2-40B4-BE49-F238E27FC236}">
                  <a16:creationId xmlns:a16="http://schemas.microsoft.com/office/drawing/2014/main" id="{9697C3FC-147D-80AD-4B9E-581C58A719CC}"/>
                </a:ext>
              </a:extLst>
            </p:cNvPr>
            <p:cNvSpPr txBox="1"/>
            <p:nvPr/>
          </p:nvSpPr>
          <p:spPr>
            <a:xfrm>
              <a:off x="774700" y="1428234"/>
              <a:ext cx="1648208" cy="369332"/>
            </a:xfrm>
            <a:prstGeom prst="rect">
              <a:avLst/>
            </a:prstGeom>
            <a:noFill/>
          </p:spPr>
          <p:txBody>
            <a:bodyPr wrap="none" rtlCol="0">
              <a:spAutoFit/>
            </a:bodyPr>
            <a:lstStyle/>
            <a:p>
              <a:r>
                <a:rPr lang="en-US" b="1" dirty="0">
                  <a:solidFill>
                    <a:schemeClr val="bg1"/>
                  </a:solidFill>
                </a:rPr>
                <a:t>Light Intensity</a:t>
              </a:r>
            </a:p>
          </p:txBody>
        </p:sp>
      </p:grpSp>
      <p:grpSp>
        <p:nvGrpSpPr>
          <p:cNvPr id="13" name="Group 12">
            <a:extLst>
              <a:ext uri="{FF2B5EF4-FFF2-40B4-BE49-F238E27FC236}">
                <a16:creationId xmlns:a16="http://schemas.microsoft.com/office/drawing/2014/main" id="{6A8AC147-5247-A801-96AF-6D1C72173C0F}"/>
              </a:ext>
            </a:extLst>
          </p:cNvPr>
          <p:cNvGrpSpPr/>
          <p:nvPr/>
        </p:nvGrpSpPr>
        <p:grpSpPr>
          <a:xfrm>
            <a:off x="4002919" y="5372679"/>
            <a:ext cx="1885279" cy="738664"/>
            <a:chOff x="8435975" y="4215884"/>
            <a:chExt cx="1885279" cy="738664"/>
          </a:xfrm>
        </p:grpSpPr>
        <p:sp>
          <p:nvSpPr>
            <p:cNvPr id="14" name="Oval 13">
              <a:extLst>
                <a:ext uri="{FF2B5EF4-FFF2-40B4-BE49-F238E27FC236}">
                  <a16:creationId xmlns:a16="http://schemas.microsoft.com/office/drawing/2014/main" id="{EEE1FF19-698B-5310-E901-8AB179D1B91D}"/>
                </a:ext>
              </a:extLst>
            </p:cNvPr>
            <p:cNvSpPr/>
            <p:nvPr/>
          </p:nvSpPr>
          <p:spPr>
            <a:xfrm>
              <a:off x="8435975" y="4279900"/>
              <a:ext cx="254000" cy="241300"/>
            </a:xfrm>
            <a:prstGeom prst="ellipse">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Oval 14">
              <a:extLst>
                <a:ext uri="{FF2B5EF4-FFF2-40B4-BE49-F238E27FC236}">
                  <a16:creationId xmlns:a16="http://schemas.microsoft.com/office/drawing/2014/main" id="{B2602E84-A57F-EBDE-7E38-B89F68DDAF85}"/>
                </a:ext>
              </a:extLst>
            </p:cNvPr>
            <p:cNvSpPr/>
            <p:nvPr/>
          </p:nvSpPr>
          <p:spPr>
            <a:xfrm>
              <a:off x="8435975" y="4649232"/>
              <a:ext cx="254000" cy="241300"/>
            </a:xfrm>
            <a:prstGeom prst="ellipse">
              <a:avLst/>
            </a:prstGeom>
            <a:solidFill>
              <a:schemeClr val="bg1"/>
            </a:solid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A90DE2C4-FABA-D160-A98E-63756FB75D6A}"/>
                </a:ext>
              </a:extLst>
            </p:cNvPr>
            <p:cNvSpPr txBox="1"/>
            <p:nvPr/>
          </p:nvSpPr>
          <p:spPr>
            <a:xfrm>
              <a:off x="8782050" y="4215884"/>
              <a:ext cx="1539204" cy="369332"/>
            </a:xfrm>
            <a:prstGeom prst="rect">
              <a:avLst/>
            </a:prstGeom>
            <a:noFill/>
          </p:spPr>
          <p:txBody>
            <a:bodyPr wrap="none" rtlCol="0">
              <a:spAutoFit/>
            </a:bodyPr>
            <a:lstStyle/>
            <a:p>
              <a:r>
                <a:rPr lang="en-US" dirty="0">
                  <a:solidFill>
                    <a:schemeClr val="bg1"/>
                  </a:solidFill>
                </a:rPr>
                <a:t>Instantaneous</a:t>
              </a:r>
            </a:p>
          </p:txBody>
        </p:sp>
        <p:sp>
          <p:nvSpPr>
            <p:cNvPr id="17" name="TextBox 16">
              <a:extLst>
                <a:ext uri="{FF2B5EF4-FFF2-40B4-BE49-F238E27FC236}">
                  <a16:creationId xmlns:a16="http://schemas.microsoft.com/office/drawing/2014/main" id="{355C6B2E-3D52-2DBF-BF09-34B63D3C0100}"/>
                </a:ext>
              </a:extLst>
            </p:cNvPr>
            <p:cNvSpPr txBox="1"/>
            <p:nvPr/>
          </p:nvSpPr>
          <p:spPr>
            <a:xfrm>
              <a:off x="8782050" y="4585216"/>
              <a:ext cx="1518364" cy="369332"/>
            </a:xfrm>
            <a:prstGeom prst="rect">
              <a:avLst/>
            </a:prstGeom>
            <a:noFill/>
          </p:spPr>
          <p:txBody>
            <a:bodyPr wrap="none" rtlCol="0">
              <a:spAutoFit/>
            </a:bodyPr>
            <a:lstStyle/>
            <a:p>
              <a:r>
                <a:rPr lang="en-US" dirty="0">
                  <a:solidFill>
                    <a:schemeClr val="bg1"/>
                  </a:solidFill>
                </a:rPr>
                <a:t>5 min average</a:t>
              </a:r>
            </a:p>
          </p:txBody>
        </p:sp>
      </p:grpSp>
      <p:sp>
        <p:nvSpPr>
          <p:cNvPr id="18" name="TextBox 17">
            <a:extLst>
              <a:ext uri="{FF2B5EF4-FFF2-40B4-BE49-F238E27FC236}">
                <a16:creationId xmlns:a16="http://schemas.microsoft.com/office/drawing/2014/main" id="{E007A1E5-1573-8BBA-9E06-B22F534C2CE6}"/>
              </a:ext>
            </a:extLst>
          </p:cNvPr>
          <p:cNvSpPr txBox="1"/>
          <p:nvPr/>
        </p:nvSpPr>
        <p:spPr>
          <a:xfrm>
            <a:off x="3992036" y="5019623"/>
            <a:ext cx="1875322" cy="369332"/>
          </a:xfrm>
          <a:prstGeom prst="rect">
            <a:avLst/>
          </a:prstGeom>
          <a:noFill/>
        </p:spPr>
        <p:txBody>
          <a:bodyPr wrap="none" rtlCol="0">
            <a:spAutoFit/>
          </a:bodyPr>
          <a:lstStyle/>
          <a:p>
            <a:r>
              <a:rPr lang="en-US" dirty="0">
                <a:solidFill>
                  <a:schemeClr val="bg1"/>
                </a:solidFill>
              </a:rPr>
              <a:t>Light Attenuation</a:t>
            </a:r>
          </a:p>
        </p:txBody>
      </p:sp>
      <p:sp>
        <p:nvSpPr>
          <p:cNvPr id="9" name="TextBox 8">
            <a:extLst>
              <a:ext uri="{FF2B5EF4-FFF2-40B4-BE49-F238E27FC236}">
                <a16:creationId xmlns:a16="http://schemas.microsoft.com/office/drawing/2014/main" id="{8A39DA79-8A47-D687-60E2-9BBB78F71075}"/>
              </a:ext>
            </a:extLst>
          </p:cNvPr>
          <p:cNvSpPr txBox="1"/>
          <p:nvPr/>
        </p:nvSpPr>
        <p:spPr>
          <a:xfrm>
            <a:off x="6550404" y="2524489"/>
            <a:ext cx="5005268"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t>Interested in intensities within disturbance timeframe</a:t>
            </a:r>
          </a:p>
          <a:p>
            <a:pPr marL="285750" indent="-285750">
              <a:buFont typeface="Arial" panose="020B0604020202020204" pitchFamily="34" charset="0"/>
              <a:buChar char="•"/>
            </a:pPr>
            <a:r>
              <a:rPr lang="en-US" sz="2400" dirty="0"/>
              <a:t>As light intensity decreases, light attenuation increases</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528892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A1E0-44C8-E224-56CB-DB5382FAB6C8}"/>
              </a:ext>
            </a:extLst>
          </p:cNvPr>
          <p:cNvSpPr>
            <a:spLocks noGrp="1"/>
          </p:cNvSpPr>
          <p:nvPr>
            <p:ph type="title"/>
          </p:nvPr>
        </p:nvSpPr>
        <p:spPr>
          <a:xfrm>
            <a:off x="838200" y="226827"/>
            <a:ext cx="10515600" cy="1325563"/>
          </a:xfrm>
        </p:spPr>
        <p:txBody>
          <a:bodyPr>
            <a:normAutofit fontScale="90000"/>
          </a:bodyPr>
          <a:lstStyle/>
          <a:p>
            <a:r>
              <a:rPr lang="en-US" dirty="0"/>
              <a:t>Converting Data Into Zones and Tracks</a:t>
            </a:r>
          </a:p>
        </p:txBody>
      </p:sp>
      <p:sp>
        <p:nvSpPr>
          <p:cNvPr id="3" name="Content Placeholder 2">
            <a:extLst>
              <a:ext uri="{FF2B5EF4-FFF2-40B4-BE49-F238E27FC236}">
                <a16:creationId xmlns:a16="http://schemas.microsoft.com/office/drawing/2014/main" id="{8EE10D4D-8530-0247-EDB9-C4E1808FA40B}"/>
              </a:ext>
            </a:extLst>
          </p:cNvPr>
          <p:cNvSpPr>
            <a:spLocks noGrp="1"/>
          </p:cNvSpPr>
          <p:nvPr>
            <p:ph sz="half" idx="1"/>
          </p:nvPr>
        </p:nvSpPr>
        <p:spPr>
          <a:xfrm>
            <a:off x="475266" y="1552390"/>
            <a:ext cx="5025216" cy="4351338"/>
          </a:xfrm>
        </p:spPr>
        <p:txBody>
          <a:bodyPr>
            <a:normAutofit lnSpcReduction="10000"/>
          </a:bodyPr>
          <a:lstStyle/>
          <a:p>
            <a:r>
              <a:rPr lang="en-US" dirty="0"/>
              <a:t>Within a disturbance and within a unique zone-track square (sector), light attenuation values were averaged across all poles</a:t>
            </a:r>
          </a:p>
          <a:p>
            <a:r>
              <a:rPr lang="en-US" dirty="0"/>
              <a:t>Average the mean within a disturbance across disturbances</a:t>
            </a:r>
          </a:p>
          <a:p>
            <a:r>
              <a:rPr lang="en-US" dirty="0"/>
              <a:t>Average this average across dates to have one value per track-zone grid </a:t>
            </a:r>
          </a:p>
        </p:txBody>
      </p:sp>
      <p:grpSp>
        <p:nvGrpSpPr>
          <p:cNvPr id="6" name="Group 5">
            <a:extLst>
              <a:ext uri="{FF2B5EF4-FFF2-40B4-BE49-F238E27FC236}">
                <a16:creationId xmlns:a16="http://schemas.microsoft.com/office/drawing/2014/main" id="{66AFB358-075E-95A4-664F-4D9E89D78AD0}"/>
              </a:ext>
            </a:extLst>
          </p:cNvPr>
          <p:cNvGrpSpPr/>
          <p:nvPr/>
        </p:nvGrpSpPr>
        <p:grpSpPr>
          <a:xfrm>
            <a:off x="6096000" y="1214548"/>
            <a:ext cx="5867531" cy="4273223"/>
            <a:chOff x="3510301" y="1063589"/>
            <a:chExt cx="6493936" cy="5070942"/>
          </a:xfrm>
        </p:grpSpPr>
        <p:pic>
          <p:nvPicPr>
            <p:cNvPr id="5" name="Picture 4">
              <a:extLst>
                <a:ext uri="{FF2B5EF4-FFF2-40B4-BE49-F238E27FC236}">
                  <a16:creationId xmlns:a16="http://schemas.microsoft.com/office/drawing/2014/main" id="{3F1084E1-5252-D319-0B25-54F946F2B352}"/>
                </a:ext>
              </a:extLst>
            </p:cNvPr>
            <p:cNvPicPr>
              <a:picLocks noChangeAspect="1"/>
            </p:cNvPicPr>
            <p:nvPr/>
          </p:nvPicPr>
          <p:blipFill>
            <a:blip r:embed="rId3"/>
            <a:srcRect l="8248" t="4486" r="5587" b="-1"/>
            <a:stretch/>
          </p:blipFill>
          <p:spPr>
            <a:xfrm>
              <a:off x="5358072" y="1849497"/>
              <a:ext cx="1596666" cy="4285034"/>
            </a:xfrm>
            <a:prstGeom prst="rect">
              <a:avLst/>
            </a:prstGeom>
          </p:spPr>
        </p:pic>
        <p:sp>
          <p:nvSpPr>
            <p:cNvPr id="10" name="TextBox 9">
              <a:extLst>
                <a:ext uri="{FF2B5EF4-FFF2-40B4-BE49-F238E27FC236}">
                  <a16:creationId xmlns:a16="http://schemas.microsoft.com/office/drawing/2014/main" id="{B6D59574-0C18-92D5-7186-7CB44C32961B}"/>
                </a:ext>
              </a:extLst>
            </p:cNvPr>
            <p:cNvSpPr txBox="1"/>
            <p:nvPr/>
          </p:nvSpPr>
          <p:spPr>
            <a:xfrm>
              <a:off x="3510301" y="2041104"/>
              <a:ext cx="1860605" cy="3834934"/>
            </a:xfrm>
            <a:prstGeom prst="rect">
              <a:avLst/>
            </a:prstGeom>
            <a:noFill/>
          </p:spPr>
          <p:txBody>
            <a:bodyPr wrap="square" rtlCol="0">
              <a:spAutoFit/>
            </a:bodyPr>
            <a:lstStyle/>
            <a:p>
              <a:r>
                <a:rPr lang="en-US" sz="3200" dirty="0"/>
                <a:t>Zone C</a:t>
              </a:r>
            </a:p>
            <a:p>
              <a:endParaRPr lang="en-US" sz="2800" dirty="0"/>
            </a:p>
            <a:p>
              <a:r>
                <a:rPr lang="en-US" sz="3200" dirty="0"/>
                <a:t>Zone B</a:t>
              </a:r>
            </a:p>
            <a:p>
              <a:endParaRPr lang="en-US" sz="3200" dirty="0"/>
            </a:p>
            <a:p>
              <a:r>
                <a:rPr lang="en-US" sz="3200" dirty="0"/>
                <a:t>Zone A</a:t>
              </a:r>
            </a:p>
            <a:p>
              <a:endParaRPr lang="en-US" sz="2000" dirty="0"/>
            </a:p>
            <a:p>
              <a:r>
                <a:rPr lang="en-US" sz="2800" dirty="0"/>
                <a:t>Upstream</a:t>
              </a:r>
            </a:p>
          </p:txBody>
        </p:sp>
        <p:sp>
          <p:nvSpPr>
            <p:cNvPr id="11" name="TextBox 10">
              <a:extLst>
                <a:ext uri="{FF2B5EF4-FFF2-40B4-BE49-F238E27FC236}">
                  <a16:creationId xmlns:a16="http://schemas.microsoft.com/office/drawing/2014/main" id="{90089D42-21FE-D07E-0C21-FF853851685E}"/>
                </a:ext>
              </a:extLst>
            </p:cNvPr>
            <p:cNvSpPr txBox="1"/>
            <p:nvPr/>
          </p:nvSpPr>
          <p:spPr>
            <a:xfrm>
              <a:off x="5367466" y="1063589"/>
              <a:ext cx="1457066" cy="461665"/>
            </a:xfrm>
            <a:prstGeom prst="rect">
              <a:avLst/>
            </a:prstGeom>
            <a:noFill/>
          </p:spPr>
          <p:txBody>
            <a:bodyPr wrap="none" rtlCol="0">
              <a:spAutoFit/>
            </a:bodyPr>
            <a:lstStyle/>
            <a:p>
              <a:r>
                <a:rPr lang="en-US" sz="2400" dirty="0"/>
                <a:t>T1   T2   T3</a:t>
              </a:r>
            </a:p>
          </p:txBody>
        </p:sp>
        <p:cxnSp>
          <p:nvCxnSpPr>
            <p:cNvPr id="13" name="Straight Arrow Connector 12">
              <a:extLst>
                <a:ext uri="{FF2B5EF4-FFF2-40B4-BE49-F238E27FC236}">
                  <a16:creationId xmlns:a16="http://schemas.microsoft.com/office/drawing/2014/main" id="{D1BF9647-87DE-98C3-ED2E-297B90325C1B}"/>
                </a:ext>
              </a:extLst>
            </p:cNvPr>
            <p:cNvCxnSpPr>
              <a:cxnSpLocks/>
            </p:cNvCxnSpPr>
            <p:nvPr/>
          </p:nvCxnSpPr>
          <p:spPr>
            <a:xfrm flipH="1">
              <a:off x="6882860" y="5029136"/>
              <a:ext cx="85190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B6A18C-A464-11B3-E252-BCDA2B309A09}"/>
                </a:ext>
              </a:extLst>
            </p:cNvPr>
            <p:cNvSpPr txBox="1"/>
            <p:nvPr/>
          </p:nvSpPr>
          <p:spPr>
            <a:xfrm>
              <a:off x="7734763" y="4676751"/>
              <a:ext cx="2269474" cy="1132218"/>
            </a:xfrm>
            <a:prstGeom prst="rect">
              <a:avLst/>
            </a:prstGeom>
            <a:noFill/>
          </p:spPr>
          <p:txBody>
            <a:bodyPr wrap="none" rtlCol="0">
              <a:spAutoFit/>
            </a:bodyPr>
            <a:lstStyle/>
            <a:p>
              <a:r>
                <a:rPr lang="en-US" sz="2800" dirty="0"/>
                <a:t>Disturbance </a:t>
              </a:r>
            </a:p>
            <a:p>
              <a:r>
                <a:rPr lang="en-US" sz="2800" dirty="0"/>
                <a:t>Location</a:t>
              </a:r>
            </a:p>
          </p:txBody>
        </p:sp>
      </p:grpSp>
      <p:pic>
        <p:nvPicPr>
          <p:cNvPr id="16" name="Picture 15" descr="A graph of a number of squares&#10;&#10;Description automatically generated with medium confidence">
            <a:extLst>
              <a:ext uri="{FF2B5EF4-FFF2-40B4-BE49-F238E27FC236}">
                <a16:creationId xmlns:a16="http://schemas.microsoft.com/office/drawing/2014/main" id="{C6C3AFEC-3FC0-E2F7-CE18-44732B44CB45}"/>
              </a:ext>
            </a:extLst>
          </p:cNvPr>
          <p:cNvPicPr>
            <a:picLocks noChangeAspect="1"/>
          </p:cNvPicPr>
          <p:nvPr/>
        </p:nvPicPr>
        <p:blipFill>
          <a:blip r:embed="rId4">
            <a:extLst>
              <a:ext uri="{28A0092B-C50C-407E-A947-70E740481C1C}">
                <a14:useLocalDpi xmlns:a14="http://schemas.microsoft.com/office/drawing/2010/main" val="0"/>
              </a:ext>
            </a:extLst>
          </a:blip>
          <a:srcRect l="90715" t="37974" r="94" b="35295"/>
          <a:stretch/>
        </p:blipFill>
        <p:spPr>
          <a:xfrm>
            <a:off x="9901028" y="1709035"/>
            <a:ext cx="1308100" cy="2190078"/>
          </a:xfrm>
          <a:prstGeom prst="rect">
            <a:avLst/>
          </a:prstGeom>
        </p:spPr>
      </p:pic>
    </p:spTree>
    <p:extLst>
      <p:ext uri="{BB962C8B-B14F-4D97-AF65-F5344CB8AC3E}">
        <p14:creationId xmlns:p14="http://schemas.microsoft.com/office/powerpoint/2010/main" val="1066194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BB2B-D77B-A2FE-CCE9-A4F0AE4B66F6}"/>
              </a:ext>
            </a:extLst>
          </p:cNvPr>
          <p:cNvSpPr>
            <a:spLocks noGrp="1"/>
          </p:cNvSpPr>
          <p:nvPr>
            <p:ph type="title"/>
          </p:nvPr>
        </p:nvSpPr>
        <p:spPr>
          <a:xfrm>
            <a:off x="838200" y="180975"/>
            <a:ext cx="10515600" cy="795338"/>
          </a:xfrm>
        </p:spPr>
        <p:txBody>
          <a:bodyPr>
            <a:normAutofit fontScale="90000"/>
          </a:bodyPr>
          <a:lstStyle/>
          <a:p>
            <a:pPr algn="ctr"/>
            <a:r>
              <a:rPr lang="en-US" dirty="0"/>
              <a:t>Raw Data Collected by Light Loggers</a:t>
            </a:r>
          </a:p>
        </p:txBody>
      </p:sp>
      <p:pic>
        <p:nvPicPr>
          <p:cNvPr id="5" name="Content Placeholder 4" descr="A screenshot of a computer&#10;&#10;Description automatically generated">
            <a:extLst>
              <a:ext uri="{FF2B5EF4-FFF2-40B4-BE49-F238E27FC236}">
                <a16:creationId xmlns:a16="http://schemas.microsoft.com/office/drawing/2014/main" id="{AE1FEEB5-D50A-89F5-40F0-6D8DA3A45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5547" y="2127252"/>
            <a:ext cx="8526453" cy="4351338"/>
          </a:xfrm>
        </p:spPr>
      </p:pic>
      <p:pic>
        <p:nvPicPr>
          <p:cNvPr id="7" name="Picture 6" descr="A screenshot of a computer&#10;&#10;Description automatically generated">
            <a:extLst>
              <a:ext uri="{FF2B5EF4-FFF2-40B4-BE49-F238E27FC236}">
                <a16:creationId xmlns:a16="http://schemas.microsoft.com/office/drawing/2014/main" id="{4E199E9A-A7D3-3021-1F2F-DD56D705A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450" y="1301745"/>
            <a:ext cx="2012950" cy="51768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46C7037-214C-9360-8CB4-D5AA3F21D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5" y="2314575"/>
            <a:ext cx="768350" cy="2705100"/>
          </a:xfrm>
          <a:prstGeom prst="rect">
            <a:avLst/>
          </a:prstGeom>
        </p:spPr>
      </p:pic>
      <p:cxnSp>
        <p:nvCxnSpPr>
          <p:cNvPr id="11" name="Straight Arrow Connector 10">
            <a:extLst>
              <a:ext uri="{FF2B5EF4-FFF2-40B4-BE49-F238E27FC236}">
                <a16:creationId xmlns:a16="http://schemas.microsoft.com/office/drawing/2014/main" id="{A0BCB374-FC08-B48E-DCDE-B26EB18334E0}"/>
              </a:ext>
            </a:extLst>
          </p:cNvPr>
          <p:cNvCxnSpPr/>
          <p:nvPr/>
        </p:nvCxnSpPr>
        <p:spPr>
          <a:xfrm>
            <a:off x="962025" y="2714625"/>
            <a:ext cx="390525"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D24ACC6-79F6-243C-C81C-FF453BF75F98}"/>
              </a:ext>
            </a:extLst>
          </p:cNvPr>
          <p:cNvCxnSpPr>
            <a:cxnSpLocks/>
          </p:cNvCxnSpPr>
          <p:nvPr/>
        </p:nvCxnSpPr>
        <p:spPr>
          <a:xfrm>
            <a:off x="3560772" y="1609725"/>
            <a:ext cx="849303" cy="381000"/>
          </a:xfrm>
          <a:prstGeom prst="bentConnector3">
            <a:avLst>
              <a:gd name="adj1" fmla="val 100468"/>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7069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3634-EBB7-0EAE-45CF-3223532EB6A6}"/>
              </a:ext>
            </a:extLst>
          </p:cNvPr>
          <p:cNvSpPr>
            <a:spLocks noGrp="1"/>
          </p:cNvSpPr>
          <p:nvPr>
            <p:ph type="title"/>
          </p:nvPr>
        </p:nvSpPr>
        <p:spPr>
          <a:xfrm>
            <a:off x="355398" y="0"/>
            <a:ext cx="10515600" cy="1325563"/>
          </a:xfrm>
        </p:spPr>
        <p:txBody>
          <a:bodyPr/>
          <a:lstStyle/>
          <a:p>
            <a:r>
              <a:rPr lang="en-US" dirty="0"/>
              <a:t>Experimental Design</a:t>
            </a:r>
          </a:p>
        </p:txBody>
      </p:sp>
      <p:sp>
        <p:nvSpPr>
          <p:cNvPr id="3" name="Content Placeholder 2">
            <a:extLst>
              <a:ext uri="{FF2B5EF4-FFF2-40B4-BE49-F238E27FC236}">
                <a16:creationId xmlns:a16="http://schemas.microsoft.com/office/drawing/2014/main" id="{33CB982C-FC95-89CA-C847-4E156F115755}"/>
              </a:ext>
            </a:extLst>
          </p:cNvPr>
          <p:cNvSpPr>
            <a:spLocks noGrp="1"/>
          </p:cNvSpPr>
          <p:nvPr>
            <p:ph idx="1"/>
          </p:nvPr>
        </p:nvSpPr>
        <p:spPr>
          <a:xfrm>
            <a:off x="8500263" y="2413657"/>
            <a:ext cx="3467404" cy="2465582"/>
          </a:xfrm>
        </p:spPr>
        <p:txBody>
          <a:bodyPr/>
          <a:lstStyle/>
          <a:p>
            <a:r>
              <a:rPr lang="en-US" dirty="0"/>
              <a:t>Coordinate System</a:t>
            </a:r>
          </a:p>
          <a:p>
            <a:r>
              <a:rPr lang="en-US" dirty="0"/>
              <a:t>Inverse on x axis</a:t>
            </a:r>
          </a:p>
          <a:p>
            <a:endParaRPr lang="en-US" dirty="0"/>
          </a:p>
        </p:txBody>
      </p:sp>
      <p:pic>
        <p:nvPicPr>
          <p:cNvPr id="4" name="Content Placeholder 61">
            <a:extLst>
              <a:ext uri="{FF2B5EF4-FFF2-40B4-BE49-F238E27FC236}">
                <a16:creationId xmlns:a16="http://schemas.microsoft.com/office/drawing/2014/main" id="{E369ACBB-2253-C1A9-63B9-CBBD58667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55398" y="1155442"/>
            <a:ext cx="8001000" cy="5334000"/>
          </a:xfrm>
          <a:prstGeom prst="rect">
            <a:avLst/>
          </a:prstGeom>
        </p:spPr>
      </p:pic>
      <p:sp>
        <p:nvSpPr>
          <p:cNvPr id="6" name="Oval 5">
            <a:extLst>
              <a:ext uri="{FF2B5EF4-FFF2-40B4-BE49-F238E27FC236}">
                <a16:creationId xmlns:a16="http://schemas.microsoft.com/office/drawing/2014/main" id="{EE452F41-5C7F-1471-146E-A2A578741DA7}"/>
              </a:ext>
            </a:extLst>
          </p:cNvPr>
          <p:cNvSpPr>
            <a:spLocks noChangeAspect="1"/>
          </p:cNvSpPr>
          <p:nvPr/>
        </p:nvSpPr>
        <p:spPr>
          <a:xfrm rot="5400000">
            <a:off x="5165729" y="4580231"/>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0EB367-C69F-070E-CB58-530FF8AB4E82}"/>
              </a:ext>
            </a:extLst>
          </p:cNvPr>
          <p:cNvSpPr>
            <a:spLocks noChangeAspect="1"/>
          </p:cNvSpPr>
          <p:nvPr/>
        </p:nvSpPr>
        <p:spPr>
          <a:xfrm rot="5400000">
            <a:off x="1129515" y="2815995"/>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4ED78F-0E35-D1F7-A24F-05A4207A64B1}"/>
              </a:ext>
            </a:extLst>
          </p:cNvPr>
          <p:cNvSpPr>
            <a:spLocks noChangeAspect="1"/>
          </p:cNvSpPr>
          <p:nvPr/>
        </p:nvSpPr>
        <p:spPr>
          <a:xfrm rot="5400000">
            <a:off x="5498898" y="2838597"/>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C03B52-69BF-4902-1D34-40017B8949EF}"/>
              </a:ext>
            </a:extLst>
          </p:cNvPr>
          <p:cNvSpPr>
            <a:spLocks noChangeAspect="1"/>
          </p:cNvSpPr>
          <p:nvPr/>
        </p:nvSpPr>
        <p:spPr>
          <a:xfrm rot="5400000">
            <a:off x="5319306" y="3814881"/>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1A5EB283-2BFE-A004-F8EA-86E35E1F4742}"/>
              </a:ext>
            </a:extLst>
          </p:cNvPr>
          <p:cNvSpPr txBox="1"/>
          <p:nvPr/>
        </p:nvSpPr>
        <p:spPr>
          <a:xfrm>
            <a:off x="4988501" y="4786725"/>
            <a:ext cx="620683" cy="369332"/>
          </a:xfrm>
          <a:prstGeom prst="rect">
            <a:avLst/>
          </a:prstGeom>
          <a:noFill/>
        </p:spPr>
        <p:txBody>
          <a:bodyPr wrap="none" rtlCol="0">
            <a:spAutoFit/>
          </a:bodyPr>
          <a:lstStyle/>
          <a:p>
            <a:r>
              <a:rPr lang="en-US" dirty="0"/>
              <a:t>(0,0)</a:t>
            </a:r>
          </a:p>
        </p:txBody>
      </p:sp>
      <p:sp>
        <p:nvSpPr>
          <p:cNvPr id="130" name="TextBox 129">
            <a:extLst>
              <a:ext uri="{FF2B5EF4-FFF2-40B4-BE49-F238E27FC236}">
                <a16:creationId xmlns:a16="http://schemas.microsoft.com/office/drawing/2014/main" id="{EDA14CAC-B5D5-6B5B-E2E9-4599218BF695}"/>
              </a:ext>
            </a:extLst>
          </p:cNvPr>
          <p:cNvSpPr txBox="1"/>
          <p:nvPr/>
        </p:nvSpPr>
        <p:spPr>
          <a:xfrm>
            <a:off x="2773493" y="4733066"/>
            <a:ext cx="853439" cy="369332"/>
          </a:xfrm>
          <a:prstGeom prst="rect">
            <a:avLst/>
          </a:prstGeom>
          <a:noFill/>
        </p:spPr>
        <p:txBody>
          <a:bodyPr wrap="none" rtlCol="0">
            <a:spAutoFit/>
          </a:bodyPr>
          <a:lstStyle/>
          <a:p>
            <a:r>
              <a:rPr lang="en-US" dirty="0"/>
              <a:t>(200,0)</a:t>
            </a:r>
          </a:p>
        </p:txBody>
      </p:sp>
      <p:sp>
        <p:nvSpPr>
          <p:cNvPr id="131" name="TextBox 130">
            <a:extLst>
              <a:ext uri="{FF2B5EF4-FFF2-40B4-BE49-F238E27FC236}">
                <a16:creationId xmlns:a16="http://schemas.microsoft.com/office/drawing/2014/main" id="{0DB6DFAB-6DA0-C09D-5019-4F98C1F93B74}"/>
              </a:ext>
            </a:extLst>
          </p:cNvPr>
          <p:cNvSpPr txBox="1"/>
          <p:nvPr/>
        </p:nvSpPr>
        <p:spPr>
          <a:xfrm>
            <a:off x="3828545" y="4733066"/>
            <a:ext cx="843501" cy="369332"/>
          </a:xfrm>
          <a:prstGeom prst="rect">
            <a:avLst/>
          </a:prstGeom>
          <a:noFill/>
        </p:spPr>
        <p:txBody>
          <a:bodyPr wrap="none" rtlCol="0">
            <a:spAutoFit/>
          </a:bodyPr>
          <a:lstStyle/>
          <a:p>
            <a:r>
              <a:rPr lang="en-US" dirty="0"/>
              <a:t>(100,0)</a:t>
            </a:r>
          </a:p>
        </p:txBody>
      </p:sp>
      <p:sp>
        <p:nvSpPr>
          <p:cNvPr id="132" name="TextBox 131">
            <a:extLst>
              <a:ext uri="{FF2B5EF4-FFF2-40B4-BE49-F238E27FC236}">
                <a16:creationId xmlns:a16="http://schemas.microsoft.com/office/drawing/2014/main" id="{7E45B89E-9DBC-0BC4-A592-D86F6F57569F}"/>
              </a:ext>
            </a:extLst>
          </p:cNvPr>
          <p:cNvSpPr txBox="1"/>
          <p:nvPr/>
        </p:nvSpPr>
        <p:spPr>
          <a:xfrm>
            <a:off x="1699658" y="4733066"/>
            <a:ext cx="843501" cy="369332"/>
          </a:xfrm>
          <a:prstGeom prst="rect">
            <a:avLst/>
          </a:prstGeom>
          <a:noFill/>
        </p:spPr>
        <p:txBody>
          <a:bodyPr wrap="none" rtlCol="0">
            <a:spAutoFit/>
          </a:bodyPr>
          <a:lstStyle/>
          <a:p>
            <a:r>
              <a:rPr lang="en-US" dirty="0"/>
              <a:t>(300,0)</a:t>
            </a:r>
          </a:p>
        </p:txBody>
      </p:sp>
      <p:sp>
        <p:nvSpPr>
          <p:cNvPr id="133" name="TextBox 132">
            <a:extLst>
              <a:ext uri="{FF2B5EF4-FFF2-40B4-BE49-F238E27FC236}">
                <a16:creationId xmlns:a16="http://schemas.microsoft.com/office/drawing/2014/main" id="{18440FA0-4A3F-912B-B0F4-712091A2A520}"/>
              </a:ext>
            </a:extLst>
          </p:cNvPr>
          <p:cNvSpPr txBox="1"/>
          <p:nvPr/>
        </p:nvSpPr>
        <p:spPr>
          <a:xfrm>
            <a:off x="5318083" y="2442706"/>
            <a:ext cx="853439" cy="369332"/>
          </a:xfrm>
          <a:prstGeom prst="rect">
            <a:avLst/>
          </a:prstGeom>
          <a:noFill/>
        </p:spPr>
        <p:txBody>
          <a:bodyPr wrap="none" rtlCol="0">
            <a:spAutoFit/>
          </a:bodyPr>
          <a:lstStyle/>
          <a:p>
            <a:r>
              <a:rPr lang="en-US" dirty="0"/>
              <a:t>(0,200)</a:t>
            </a:r>
          </a:p>
        </p:txBody>
      </p:sp>
      <p:sp>
        <p:nvSpPr>
          <p:cNvPr id="134" name="TextBox 133">
            <a:extLst>
              <a:ext uri="{FF2B5EF4-FFF2-40B4-BE49-F238E27FC236}">
                <a16:creationId xmlns:a16="http://schemas.microsoft.com/office/drawing/2014/main" id="{95AD6EEC-8871-82A9-EB67-AD12C25BC5F1}"/>
              </a:ext>
            </a:extLst>
          </p:cNvPr>
          <p:cNvSpPr txBox="1"/>
          <p:nvPr/>
        </p:nvSpPr>
        <p:spPr>
          <a:xfrm>
            <a:off x="3722521" y="2469265"/>
            <a:ext cx="1076257" cy="369332"/>
          </a:xfrm>
          <a:prstGeom prst="rect">
            <a:avLst/>
          </a:prstGeom>
          <a:noFill/>
        </p:spPr>
        <p:txBody>
          <a:bodyPr wrap="none" rtlCol="0">
            <a:spAutoFit/>
          </a:bodyPr>
          <a:lstStyle/>
          <a:p>
            <a:r>
              <a:rPr lang="en-US" dirty="0"/>
              <a:t>(100,200)</a:t>
            </a:r>
          </a:p>
        </p:txBody>
      </p:sp>
      <p:sp>
        <p:nvSpPr>
          <p:cNvPr id="135" name="TextBox 134">
            <a:extLst>
              <a:ext uri="{FF2B5EF4-FFF2-40B4-BE49-F238E27FC236}">
                <a16:creationId xmlns:a16="http://schemas.microsoft.com/office/drawing/2014/main" id="{E243AD40-FE05-BC6F-863C-05EB472E29FA}"/>
              </a:ext>
            </a:extLst>
          </p:cNvPr>
          <p:cNvSpPr txBox="1"/>
          <p:nvPr/>
        </p:nvSpPr>
        <p:spPr>
          <a:xfrm>
            <a:off x="2293643" y="2452331"/>
            <a:ext cx="1086195" cy="369332"/>
          </a:xfrm>
          <a:prstGeom prst="rect">
            <a:avLst/>
          </a:prstGeom>
          <a:noFill/>
        </p:spPr>
        <p:txBody>
          <a:bodyPr wrap="none" rtlCol="0">
            <a:spAutoFit/>
          </a:bodyPr>
          <a:lstStyle/>
          <a:p>
            <a:r>
              <a:rPr lang="en-US" dirty="0"/>
              <a:t>(200,200)</a:t>
            </a:r>
          </a:p>
        </p:txBody>
      </p:sp>
      <p:sp>
        <p:nvSpPr>
          <p:cNvPr id="136" name="TextBox 135">
            <a:extLst>
              <a:ext uri="{FF2B5EF4-FFF2-40B4-BE49-F238E27FC236}">
                <a16:creationId xmlns:a16="http://schemas.microsoft.com/office/drawing/2014/main" id="{214BBD4E-2DF0-AF78-3407-180E32756A05}"/>
              </a:ext>
            </a:extLst>
          </p:cNvPr>
          <p:cNvSpPr txBox="1"/>
          <p:nvPr/>
        </p:nvSpPr>
        <p:spPr>
          <a:xfrm>
            <a:off x="819986" y="2454516"/>
            <a:ext cx="1076257" cy="369332"/>
          </a:xfrm>
          <a:prstGeom prst="rect">
            <a:avLst/>
          </a:prstGeom>
          <a:noFill/>
        </p:spPr>
        <p:txBody>
          <a:bodyPr wrap="none" rtlCol="0">
            <a:spAutoFit/>
          </a:bodyPr>
          <a:lstStyle/>
          <a:p>
            <a:r>
              <a:rPr lang="en-US" dirty="0"/>
              <a:t>(300,200)</a:t>
            </a:r>
          </a:p>
        </p:txBody>
      </p:sp>
      <p:sp>
        <p:nvSpPr>
          <p:cNvPr id="170" name="TextBox 169">
            <a:extLst>
              <a:ext uri="{FF2B5EF4-FFF2-40B4-BE49-F238E27FC236}">
                <a16:creationId xmlns:a16="http://schemas.microsoft.com/office/drawing/2014/main" id="{9D05BB03-678D-6800-3C3A-EB8737E79C72}"/>
              </a:ext>
            </a:extLst>
          </p:cNvPr>
          <p:cNvSpPr txBox="1"/>
          <p:nvPr/>
        </p:nvSpPr>
        <p:spPr>
          <a:xfrm>
            <a:off x="5466554" y="4093230"/>
            <a:ext cx="726802" cy="369332"/>
          </a:xfrm>
          <a:prstGeom prst="rect">
            <a:avLst/>
          </a:prstGeom>
          <a:noFill/>
        </p:spPr>
        <p:txBody>
          <a:bodyPr wrap="none" rtlCol="0">
            <a:spAutoFit/>
          </a:bodyPr>
          <a:lstStyle/>
          <a:p>
            <a:r>
              <a:rPr lang="en-US" dirty="0"/>
              <a:t>(0,50)</a:t>
            </a:r>
          </a:p>
        </p:txBody>
      </p:sp>
      <p:sp>
        <p:nvSpPr>
          <p:cNvPr id="171" name="TextBox 170">
            <a:extLst>
              <a:ext uri="{FF2B5EF4-FFF2-40B4-BE49-F238E27FC236}">
                <a16:creationId xmlns:a16="http://schemas.microsoft.com/office/drawing/2014/main" id="{7BFE68A2-9368-0AA1-927B-EB46DC7479F0}"/>
              </a:ext>
            </a:extLst>
          </p:cNvPr>
          <p:cNvSpPr txBox="1"/>
          <p:nvPr/>
        </p:nvSpPr>
        <p:spPr>
          <a:xfrm>
            <a:off x="5547906" y="3723898"/>
            <a:ext cx="843501" cy="369332"/>
          </a:xfrm>
          <a:prstGeom prst="rect">
            <a:avLst/>
          </a:prstGeom>
          <a:noFill/>
        </p:spPr>
        <p:txBody>
          <a:bodyPr wrap="none" rtlCol="0">
            <a:spAutoFit/>
          </a:bodyPr>
          <a:lstStyle/>
          <a:p>
            <a:r>
              <a:rPr lang="en-US" dirty="0"/>
              <a:t>(0,100)</a:t>
            </a:r>
          </a:p>
        </p:txBody>
      </p:sp>
      <p:sp>
        <p:nvSpPr>
          <p:cNvPr id="64" name="Oval 63">
            <a:extLst>
              <a:ext uri="{FF2B5EF4-FFF2-40B4-BE49-F238E27FC236}">
                <a16:creationId xmlns:a16="http://schemas.microsoft.com/office/drawing/2014/main" id="{36DCE637-0765-D7F0-ADB0-06413E8AC402}"/>
              </a:ext>
            </a:extLst>
          </p:cNvPr>
          <p:cNvSpPr>
            <a:spLocks noChangeAspect="1"/>
          </p:cNvSpPr>
          <p:nvPr/>
        </p:nvSpPr>
        <p:spPr>
          <a:xfrm rot="5400000">
            <a:off x="3055530" y="4519840"/>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D357904-AB81-F5BC-4892-95E9C220798D}"/>
              </a:ext>
            </a:extLst>
          </p:cNvPr>
          <p:cNvSpPr>
            <a:spLocks noChangeAspect="1"/>
          </p:cNvSpPr>
          <p:nvPr/>
        </p:nvSpPr>
        <p:spPr>
          <a:xfrm rot="5400000">
            <a:off x="2636326" y="2801914"/>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B1005B3-39E8-C31F-ACC9-BD95A77FD93D}"/>
              </a:ext>
            </a:extLst>
          </p:cNvPr>
          <p:cNvSpPr>
            <a:spLocks noChangeAspect="1"/>
          </p:cNvSpPr>
          <p:nvPr/>
        </p:nvSpPr>
        <p:spPr>
          <a:xfrm rot="5400000">
            <a:off x="4079958" y="2817547"/>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0D993BD-FBF1-D27D-1916-166536C45061}"/>
              </a:ext>
            </a:extLst>
          </p:cNvPr>
          <p:cNvSpPr>
            <a:spLocks noChangeAspect="1"/>
          </p:cNvSpPr>
          <p:nvPr/>
        </p:nvSpPr>
        <p:spPr>
          <a:xfrm rot="5400000">
            <a:off x="4121616" y="4547079"/>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A0F4C35-C63C-6E8D-FEEF-1B1789AB9826}"/>
              </a:ext>
            </a:extLst>
          </p:cNvPr>
          <p:cNvSpPr>
            <a:spLocks noChangeAspect="1"/>
          </p:cNvSpPr>
          <p:nvPr/>
        </p:nvSpPr>
        <p:spPr>
          <a:xfrm rot="5400000">
            <a:off x="1929992" y="4526779"/>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AE6016-5AE1-82FB-4EF4-9E3FF3E1BACF}"/>
              </a:ext>
            </a:extLst>
          </p:cNvPr>
          <p:cNvSpPr>
            <a:spLocks noChangeAspect="1"/>
          </p:cNvSpPr>
          <p:nvPr/>
        </p:nvSpPr>
        <p:spPr>
          <a:xfrm rot="5400000">
            <a:off x="5237954" y="4189071"/>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D6D9D31-CD2C-CFA8-246D-80F08D2383B2}"/>
              </a:ext>
            </a:extLst>
          </p:cNvPr>
          <p:cNvCxnSpPr/>
          <p:nvPr/>
        </p:nvCxnSpPr>
        <p:spPr>
          <a:xfrm>
            <a:off x="1282700" y="2916214"/>
            <a:ext cx="761592" cy="17015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27AB30-B92B-09D7-02DA-A30BCCE32C52}"/>
              </a:ext>
            </a:extLst>
          </p:cNvPr>
          <p:cNvCxnSpPr>
            <a:cxnSpLocks/>
          </p:cNvCxnSpPr>
          <p:nvPr/>
        </p:nvCxnSpPr>
        <p:spPr>
          <a:xfrm>
            <a:off x="4178743" y="2930295"/>
            <a:ext cx="53600" cy="1764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EACBACA-1EF4-F249-A8BB-8BFF0B9161D0}"/>
              </a:ext>
            </a:extLst>
          </p:cNvPr>
          <p:cNvCxnSpPr>
            <a:cxnSpLocks/>
          </p:cNvCxnSpPr>
          <p:nvPr/>
        </p:nvCxnSpPr>
        <p:spPr>
          <a:xfrm>
            <a:off x="2748333" y="2916214"/>
            <a:ext cx="421497" cy="1747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582C50-98FA-9195-FF9C-9326543B2B81}"/>
              </a:ext>
            </a:extLst>
          </p:cNvPr>
          <p:cNvCxnSpPr>
            <a:cxnSpLocks/>
          </p:cNvCxnSpPr>
          <p:nvPr/>
        </p:nvCxnSpPr>
        <p:spPr>
          <a:xfrm flipH="1">
            <a:off x="5287110" y="2920703"/>
            <a:ext cx="311197" cy="1793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5F42D4-5516-9949-46D0-CB5DD89E6A8F}"/>
              </a:ext>
            </a:extLst>
          </p:cNvPr>
          <p:cNvCxnSpPr>
            <a:cxnSpLocks/>
          </p:cNvCxnSpPr>
          <p:nvPr/>
        </p:nvCxnSpPr>
        <p:spPr>
          <a:xfrm flipH="1" flipV="1">
            <a:off x="2044292" y="4617720"/>
            <a:ext cx="3231941" cy="809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FC007E-4468-0235-A190-FA15A097238D}"/>
              </a:ext>
            </a:extLst>
          </p:cNvPr>
          <p:cNvCxnSpPr>
            <a:cxnSpLocks/>
          </p:cNvCxnSpPr>
          <p:nvPr/>
        </p:nvCxnSpPr>
        <p:spPr>
          <a:xfrm flipH="1" flipV="1">
            <a:off x="1282699" y="2921562"/>
            <a:ext cx="4326485" cy="27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C6D420-EBAF-9AC1-BCFA-37B95679D9C4}"/>
              </a:ext>
            </a:extLst>
          </p:cNvPr>
          <p:cNvCxnSpPr>
            <a:cxnSpLocks/>
          </p:cNvCxnSpPr>
          <p:nvPr/>
        </p:nvCxnSpPr>
        <p:spPr>
          <a:xfrm flipH="1" flipV="1">
            <a:off x="1896243" y="4293107"/>
            <a:ext cx="3444405" cy="34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552B36-61D7-1A67-1248-9F7F3FAED997}"/>
              </a:ext>
            </a:extLst>
          </p:cNvPr>
          <p:cNvCxnSpPr>
            <a:cxnSpLocks/>
          </p:cNvCxnSpPr>
          <p:nvPr/>
        </p:nvCxnSpPr>
        <p:spPr>
          <a:xfrm flipH="1" flipV="1">
            <a:off x="1699658" y="3886150"/>
            <a:ext cx="3726996" cy="53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722BA08-A619-9D5F-4178-FB85DCED41C5}"/>
              </a:ext>
            </a:extLst>
          </p:cNvPr>
          <p:cNvSpPr>
            <a:spLocks noChangeAspect="1"/>
          </p:cNvSpPr>
          <p:nvPr/>
        </p:nvSpPr>
        <p:spPr>
          <a:xfrm rot="5400000">
            <a:off x="1609605" y="3766967"/>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CD66A4D-F311-5AB8-9DFB-E8B4DB1A8542}"/>
              </a:ext>
            </a:extLst>
          </p:cNvPr>
          <p:cNvSpPr>
            <a:spLocks noChangeAspect="1"/>
          </p:cNvSpPr>
          <p:nvPr/>
        </p:nvSpPr>
        <p:spPr>
          <a:xfrm rot="5400000">
            <a:off x="4091602" y="3805002"/>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ACEC1BD-9133-D67B-84B5-73965B8325AC}"/>
              </a:ext>
            </a:extLst>
          </p:cNvPr>
          <p:cNvSpPr>
            <a:spLocks noChangeAspect="1"/>
          </p:cNvSpPr>
          <p:nvPr/>
        </p:nvSpPr>
        <p:spPr>
          <a:xfrm rot="5400000">
            <a:off x="2872708" y="3794264"/>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A2A4721-D69E-378C-F04C-8A561EDDFA6B}"/>
              </a:ext>
            </a:extLst>
          </p:cNvPr>
          <p:cNvSpPr>
            <a:spLocks noChangeAspect="1"/>
          </p:cNvSpPr>
          <p:nvPr/>
        </p:nvSpPr>
        <p:spPr>
          <a:xfrm rot="5400000">
            <a:off x="2967168" y="4181771"/>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740759E-2857-96F6-79A1-B0D4A6F67D1A}"/>
              </a:ext>
            </a:extLst>
          </p:cNvPr>
          <p:cNvSpPr>
            <a:spLocks noChangeAspect="1"/>
          </p:cNvSpPr>
          <p:nvPr/>
        </p:nvSpPr>
        <p:spPr>
          <a:xfrm rot="5400000">
            <a:off x="4113582" y="4182454"/>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827F9FD-F72B-06CC-F455-DE55C530129B}"/>
              </a:ext>
            </a:extLst>
          </p:cNvPr>
          <p:cNvSpPr>
            <a:spLocks noChangeAspect="1"/>
          </p:cNvSpPr>
          <p:nvPr/>
        </p:nvSpPr>
        <p:spPr>
          <a:xfrm rot="5400000">
            <a:off x="1791673" y="4180130"/>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099A31A-4B5D-5E80-E794-4AC4100C3975}"/>
              </a:ext>
            </a:extLst>
          </p:cNvPr>
          <p:cNvSpPr txBox="1"/>
          <p:nvPr/>
        </p:nvSpPr>
        <p:spPr>
          <a:xfrm>
            <a:off x="1688517" y="3489313"/>
            <a:ext cx="1066318" cy="369332"/>
          </a:xfrm>
          <a:prstGeom prst="rect">
            <a:avLst/>
          </a:prstGeom>
          <a:noFill/>
        </p:spPr>
        <p:txBody>
          <a:bodyPr wrap="none" rtlCol="0">
            <a:spAutoFit/>
          </a:bodyPr>
          <a:lstStyle/>
          <a:p>
            <a:r>
              <a:rPr lang="en-US" dirty="0"/>
              <a:t>(300,100)</a:t>
            </a:r>
          </a:p>
        </p:txBody>
      </p:sp>
      <p:sp>
        <p:nvSpPr>
          <p:cNvPr id="40" name="TextBox 39">
            <a:extLst>
              <a:ext uri="{FF2B5EF4-FFF2-40B4-BE49-F238E27FC236}">
                <a16:creationId xmlns:a16="http://schemas.microsoft.com/office/drawing/2014/main" id="{31AE1CC8-6A20-7788-4643-15D2E6FA3739}"/>
              </a:ext>
            </a:extLst>
          </p:cNvPr>
          <p:cNvSpPr txBox="1"/>
          <p:nvPr/>
        </p:nvSpPr>
        <p:spPr>
          <a:xfrm>
            <a:off x="1901251" y="3966436"/>
            <a:ext cx="949619" cy="369332"/>
          </a:xfrm>
          <a:prstGeom prst="rect">
            <a:avLst/>
          </a:prstGeom>
          <a:noFill/>
        </p:spPr>
        <p:txBody>
          <a:bodyPr wrap="none" rtlCol="0">
            <a:spAutoFit/>
          </a:bodyPr>
          <a:lstStyle/>
          <a:p>
            <a:r>
              <a:rPr lang="en-US" dirty="0"/>
              <a:t>(300,50)</a:t>
            </a:r>
          </a:p>
        </p:txBody>
      </p:sp>
      <p:sp>
        <p:nvSpPr>
          <p:cNvPr id="41" name="TextBox 40">
            <a:extLst>
              <a:ext uri="{FF2B5EF4-FFF2-40B4-BE49-F238E27FC236}">
                <a16:creationId xmlns:a16="http://schemas.microsoft.com/office/drawing/2014/main" id="{0D8D48C8-8B7E-5F96-21F3-F0D8AC15A8EC}"/>
              </a:ext>
            </a:extLst>
          </p:cNvPr>
          <p:cNvSpPr txBox="1"/>
          <p:nvPr/>
        </p:nvSpPr>
        <p:spPr>
          <a:xfrm>
            <a:off x="2971279" y="3506008"/>
            <a:ext cx="1076257" cy="369332"/>
          </a:xfrm>
          <a:prstGeom prst="rect">
            <a:avLst/>
          </a:prstGeom>
          <a:noFill/>
        </p:spPr>
        <p:txBody>
          <a:bodyPr wrap="none" rtlCol="0">
            <a:spAutoFit/>
          </a:bodyPr>
          <a:lstStyle/>
          <a:p>
            <a:r>
              <a:rPr lang="en-US" dirty="0"/>
              <a:t>(200,100)</a:t>
            </a:r>
          </a:p>
        </p:txBody>
      </p:sp>
      <p:sp>
        <p:nvSpPr>
          <p:cNvPr id="42" name="TextBox 41">
            <a:extLst>
              <a:ext uri="{FF2B5EF4-FFF2-40B4-BE49-F238E27FC236}">
                <a16:creationId xmlns:a16="http://schemas.microsoft.com/office/drawing/2014/main" id="{3D37BC11-0D62-44FF-B84D-048654671560}"/>
              </a:ext>
            </a:extLst>
          </p:cNvPr>
          <p:cNvSpPr txBox="1"/>
          <p:nvPr/>
        </p:nvSpPr>
        <p:spPr>
          <a:xfrm>
            <a:off x="3086642" y="3954793"/>
            <a:ext cx="959558" cy="369332"/>
          </a:xfrm>
          <a:prstGeom prst="rect">
            <a:avLst/>
          </a:prstGeom>
          <a:noFill/>
        </p:spPr>
        <p:txBody>
          <a:bodyPr wrap="none" rtlCol="0">
            <a:spAutoFit/>
          </a:bodyPr>
          <a:lstStyle/>
          <a:p>
            <a:r>
              <a:rPr lang="en-US" dirty="0"/>
              <a:t>(200,50)</a:t>
            </a:r>
          </a:p>
        </p:txBody>
      </p:sp>
      <p:sp>
        <p:nvSpPr>
          <p:cNvPr id="43" name="TextBox 42">
            <a:extLst>
              <a:ext uri="{FF2B5EF4-FFF2-40B4-BE49-F238E27FC236}">
                <a16:creationId xmlns:a16="http://schemas.microsoft.com/office/drawing/2014/main" id="{57FD9DCC-E891-1764-170E-B8DA83C23F45}"/>
              </a:ext>
            </a:extLst>
          </p:cNvPr>
          <p:cNvSpPr txBox="1"/>
          <p:nvPr/>
        </p:nvSpPr>
        <p:spPr>
          <a:xfrm>
            <a:off x="4197236" y="3510260"/>
            <a:ext cx="949619" cy="369332"/>
          </a:xfrm>
          <a:prstGeom prst="rect">
            <a:avLst/>
          </a:prstGeom>
          <a:noFill/>
        </p:spPr>
        <p:txBody>
          <a:bodyPr wrap="none" rtlCol="0">
            <a:spAutoFit/>
          </a:bodyPr>
          <a:lstStyle/>
          <a:p>
            <a:r>
              <a:rPr lang="en-US" dirty="0"/>
              <a:t>(100,50)</a:t>
            </a:r>
          </a:p>
        </p:txBody>
      </p:sp>
      <p:sp>
        <p:nvSpPr>
          <p:cNvPr id="44" name="TextBox 43">
            <a:extLst>
              <a:ext uri="{FF2B5EF4-FFF2-40B4-BE49-F238E27FC236}">
                <a16:creationId xmlns:a16="http://schemas.microsoft.com/office/drawing/2014/main" id="{EFDFED0A-126B-E4AB-0CFC-8C6932352DF2}"/>
              </a:ext>
            </a:extLst>
          </p:cNvPr>
          <p:cNvSpPr txBox="1"/>
          <p:nvPr/>
        </p:nvSpPr>
        <p:spPr>
          <a:xfrm>
            <a:off x="4255387" y="3968119"/>
            <a:ext cx="949619" cy="369332"/>
          </a:xfrm>
          <a:prstGeom prst="rect">
            <a:avLst/>
          </a:prstGeom>
          <a:noFill/>
        </p:spPr>
        <p:txBody>
          <a:bodyPr wrap="none" rtlCol="0">
            <a:spAutoFit/>
          </a:bodyPr>
          <a:lstStyle/>
          <a:p>
            <a:r>
              <a:rPr lang="en-US" dirty="0"/>
              <a:t>(100,50)</a:t>
            </a:r>
          </a:p>
        </p:txBody>
      </p:sp>
    </p:spTree>
    <p:extLst>
      <p:ext uri="{BB962C8B-B14F-4D97-AF65-F5344CB8AC3E}">
        <p14:creationId xmlns:p14="http://schemas.microsoft.com/office/powerpoint/2010/main" val="3390480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9B4B-EB2A-75EE-3D4D-20D758C97E5A}"/>
              </a:ext>
            </a:extLst>
          </p:cNvPr>
          <p:cNvSpPr>
            <a:spLocks noGrp="1"/>
          </p:cNvSpPr>
          <p:nvPr>
            <p:ph type="title"/>
          </p:nvPr>
        </p:nvSpPr>
        <p:spPr>
          <a:xfrm>
            <a:off x="838200" y="102620"/>
            <a:ext cx="10515600" cy="966788"/>
          </a:xfrm>
        </p:spPr>
        <p:txBody>
          <a:bodyPr/>
          <a:lstStyle/>
          <a:p>
            <a:pPr algn="ctr"/>
            <a:r>
              <a:rPr lang="en-US" dirty="0"/>
              <a:t>Tidying Up Data for RStudio</a:t>
            </a:r>
          </a:p>
        </p:txBody>
      </p:sp>
      <p:pic>
        <p:nvPicPr>
          <p:cNvPr id="5" name="Picture 4" descr="A screenshot of a computer&#10;&#10;Description automatically generated">
            <a:extLst>
              <a:ext uri="{FF2B5EF4-FFF2-40B4-BE49-F238E27FC236}">
                <a16:creationId xmlns:a16="http://schemas.microsoft.com/office/drawing/2014/main" id="{68D4724E-6B78-F55E-5A4E-F62107712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8944"/>
            <a:ext cx="12192000" cy="5357361"/>
          </a:xfrm>
          <a:prstGeom prst="rect">
            <a:avLst/>
          </a:prstGeom>
        </p:spPr>
      </p:pic>
    </p:spTree>
    <p:extLst>
      <p:ext uri="{BB962C8B-B14F-4D97-AF65-F5344CB8AC3E}">
        <p14:creationId xmlns:p14="http://schemas.microsoft.com/office/powerpoint/2010/main" val="16878985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B8A9-A66B-E49D-B5A4-A6B654AC2895}"/>
              </a:ext>
            </a:extLst>
          </p:cNvPr>
          <p:cNvSpPr>
            <a:spLocks noGrp="1"/>
          </p:cNvSpPr>
          <p:nvPr>
            <p:ph type="title"/>
          </p:nvPr>
        </p:nvSpPr>
        <p:spPr>
          <a:xfrm>
            <a:off x="838200" y="239327"/>
            <a:ext cx="10515600" cy="1325563"/>
          </a:xfrm>
        </p:spPr>
        <p:txBody>
          <a:bodyPr/>
          <a:lstStyle/>
          <a:p>
            <a:pPr algn="ctr"/>
            <a:r>
              <a:rPr lang="en-US" dirty="0"/>
              <a:t>07-18-2022 Experimental Layout</a:t>
            </a:r>
          </a:p>
        </p:txBody>
      </p:sp>
      <p:pic>
        <p:nvPicPr>
          <p:cNvPr id="5" name="Content Placeholder 4" descr="A aerial view of a grid&#10;&#10;Description automatically generated with medium confidence">
            <a:extLst>
              <a:ext uri="{FF2B5EF4-FFF2-40B4-BE49-F238E27FC236}">
                <a16:creationId xmlns:a16="http://schemas.microsoft.com/office/drawing/2014/main" id="{3F956357-1548-2BCE-8478-ED714D9CAF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8385" y="1571240"/>
            <a:ext cx="7395230" cy="4921635"/>
          </a:xfrm>
        </p:spPr>
      </p:pic>
    </p:spTree>
    <p:extLst>
      <p:ext uri="{BB962C8B-B14F-4D97-AF65-F5344CB8AC3E}">
        <p14:creationId xmlns:p14="http://schemas.microsoft.com/office/powerpoint/2010/main" val="4932036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DCA9-ED28-54C3-8FEA-DE553290477F}"/>
              </a:ext>
            </a:extLst>
          </p:cNvPr>
          <p:cNvSpPr>
            <a:spLocks noGrp="1"/>
          </p:cNvSpPr>
          <p:nvPr>
            <p:ph type="title"/>
          </p:nvPr>
        </p:nvSpPr>
        <p:spPr>
          <a:xfrm>
            <a:off x="838199" y="195261"/>
            <a:ext cx="10515600" cy="1325563"/>
          </a:xfrm>
        </p:spPr>
        <p:txBody>
          <a:bodyPr>
            <a:normAutofit fontScale="90000"/>
          </a:bodyPr>
          <a:lstStyle/>
          <a:p>
            <a:pPr algn="ctr"/>
            <a:r>
              <a:rPr lang="en-US" dirty="0"/>
              <a:t>File Paths for Individual Light Loggers</a:t>
            </a:r>
          </a:p>
        </p:txBody>
      </p:sp>
      <p:pic>
        <p:nvPicPr>
          <p:cNvPr id="5" name="Content Placeholder 4" descr="A close-up of a number&#10;&#10;Description automatically generated">
            <a:extLst>
              <a:ext uri="{FF2B5EF4-FFF2-40B4-BE49-F238E27FC236}">
                <a16:creationId xmlns:a16="http://schemas.microsoft.com/office/drawing/2014/main" id="{51B1B008-06EE-9E3C-2DFE-0CFD37842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201" y="1520824"/>
            <a:ext cx="9321597" cy="4879975"/>
          </a:xfrm>
          <a:prstGeom prst="rect">
            <a:avLst/>
          </a:prstGeom>
        </p:spPr>
      </p:pic>
      <p:sp>
        <p:nvSpPr>
          <p:cNvPr id="4" name="TextBox 3">
            <a:extLst>
              <a:ext uri="{FF2B5EF4-FFF2-40B4-BE49-F238E27FC236}">
                <a16:creationId xmlns:a16="http://schemas.microsoft.com/office/drawing/2014/main" id="{DBADF2B1-2E2A-2A0D-7D53-6A5F54F9BF87}"/>
              </a:ext>
            </a:extLst>
          </p:cNvPr>
          <p:cNvSpPr txBox="1"/>
          <p:nvPr/>
        </p:nvSpPr>
        <p:spPr>
          <a:xfrm>
            <a:off x="1352550" y="6424613"/>
            <a:ext cx="4550733" cy="369332"/>
          </a:xfrm>
          <a:prstGeom prst="rect">
            <a:avLst/>
          </a:prstGeom>
          <a:noFill/>
        </p:spPr>
        <p:txBody>
          <a:bodyPr wrap="none" rtlCol="0">
            <a:spAutoFit/>
          </a:bodyPr>
          <a:lstStyle/>
          <a:p>
            <a:r>
              <a:rPr lang="en-US" dirty="0" err="1"/>
              <a:t>pole_legend.xlxs</a:t>
            </a:r>
            <a:r>
              <a:rPr lang="en-US" dirty="0"/>
              <a:t> – Sheet 1 (</a:t>
            </a:r>
            <a:r>
              <a:rPr lang="en-US" dirty="0" err="1"/>
              <a:t>data_lightloggers</a:t>
            </a:r>
            <a:r>
              <a:rPr lang="en-US" dirty="0"/>
              <a:t>)</a:t>
            </a:r>
          </a:p>
        </p:txBody>
      </p:sp>
    </p:spTree>
    <p:extLst>
      <p:ext uri="{BB962C8B-B14F-4D97-AF65-F5344CB8AC3E}">
        <p14:creationId xmlns:p14="http://schemas.microsoft.com/office/powerpoint/2010/main" val="1108401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0F46-A134-0547-231F-4B255AC2D8A3}"/>
              </a:ext>
            </a:extLst>
          </p:cNvPr>
          <p:cNvSpPr>
            <a:spLocks noGrp="1"/>
          </p:cNvSpPr>
          <p:nvPr>
            <p:ph type="title"/>
          </p:nvPr>
        </p:nvSpPr>
        <p:spPr>
          <a:xfrm>
            <a:off x="1050164" y="285750"/>
            <a:ext cx="10515600" cy="838200"/>
          </a:xfrm>
        </p:spPr>
        <p:txBody>
          <a:bodyPr>
            <a:normAutofit/>
          </a:bodyPr>
          <a:lstStyle/>
          <a:p>
            <a:pPr algn="ctr"/>
            <a:r>
              <a:rPr lang="en-US" dirty="0"/>
              <a:t>Disturbance Timeframes</a:t>
            </a:r>
          </a:p>
        </p:txBody>
      </p:sp>
      <p:pic>
        <p:nvPicPr>
          <p:cNvPr id="5" name="Content Placeholder 4" descr="A screenshot of a spreadsheet&#10;&#10;Description automatically generated">
            <a:extLst>
              <a:ext uri="{FF2B5EF4-FFF2-40B4-BE49-F238E27FC236}">
                <a16:creationId xmlns:a16="http://schemas.microsoft.com/office/drawing/2014/main" id="{09E7F547-BC48-79C5-94FE-27C53621F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5110" y="1366837"/>
            <a:ext cx="5705707" cy="4700588"/>
          </a:xfrm>
        </p:spPr>
      </p:pic>
      <p:sp>
        <p:nvSpPr>
          <p:cNvPr id="7" name="TextBox 6">
            <a:extLst>
              <a:ext uri="{FF2B5EF4-FFF2-40B4-BE49-F238E27FC236}">
                <a16:creationId xmlns:a16="http://schemas.microsoft.com/office/drawing/2014/main" id="{69E46FDD-BB03-DFA5-DF08-AECBB71D227B}"/>
              </a:ext>
            </a:extLst>
          </p:cNvPr>
          <p:cNvSpPr txBox="1"/>
          <p:nvPr/>
        </p:nvSpPr>
        <p:spPr>
          <a:xfrm>
            <a:off x="3362325" y="6125646"/>
            <a:ext cx="4826449" cy="369332"/>
          </a:xfrm>
          <a:prstGeom prst="rect">
            <a:avLst/>
          </a:prstGeom>
          <a:noFill/>
        </p:spPr>
        <p:txBody>
          <a:bodyPr wrap="none" rtlCol="0">
            <a:spAutoFit/>
          </a:bodyPr>
          <a:lstStyle/>
          <a:p>
            <a:r>
              <a:rPr lang="en-US" dirty="0" err="1"/>
              <a:t>pole_legend.xlxs</a:t>
            </a:r>
            <a:r>
              <a:rPr lang="en-US" dirty="0"/>
              <a:t> – Sheet 2 (</a:t>
            </a:r>
            <a:r>
              <a:rPr lang="en-US" dirty="0" err="1"/>
              <a:t>disturbance_periods</a:t>
            </a:r>
            <a:r>
              <a:rPr lang="en-US" dirty="0"/>
              <a:t>)</a:t>
            </a:r>
          </a:p>
        </p:txBody>
      </p:sp>
    </p:spTree>
    <p:extLst>
      <p:ext uri="{BB962C8B-B14F-4D97-AF65-F5344CB8AC3E}">
        <p14:creationId xmlns:p14="http://schemas.microsoft.com/office/powerpoint/2010/main" val="39187843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E0FE-01F6-9BDE-1CEC-4E12F54BC448}"/>
              </a:ext>
            </a:extLst>
          </p:cNvPr>
          <p:cNvSpPr>
            <a:spLocks noGrp="1"/>
          </p:cNvSpPr>
          <p:nvPr>
            <p:ph type="title"/>
          </p:nvPr>
        </p:nvSpPr>
        <p:spPr>
          <a:xfrm>
            <a:off x="185737" y="111125"/>
            <a:ext cx="11820525" cy="730250"/>
          </a:xfrm>
        </p:spPr>
        <p:txBody>
          <a:bodyPr>
            <a:normAutofit fontScale="90000"/>
          </a:bodyPr>
          <a:lstStyle/>
          <a:p>
            <a:pPr algn="ctr"/>
            <a:r>
              <a:rPr lang="en-US" dirty="0"/>
              <a:t>Data Manipulation – Calculating Coordinates</a:t>
            </a:r>
          </a:p>
        </p:txBody>
      </p:sp>
      <p:pic>
        <p:nvPicPr>
          <p:cNvPr id="14" name="Picture 13" descr="A screenshot of a computer program&#10;&#10;Description automatically generated">
            <a:extLst>
              <a:ext uri="{FF2B5EF4-FFF2-40B4-BE49-F238E27FC236}">
                <a16:creationId xmlns:a16="http://schemas.microsoft.com/office/drawing/2014/main" id="{13016BDF-4D91-AA89-5423-F3F912B9B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649" y="841375"/>
            <a:ext cx="3679826" cy="5938794"/>
          </a:xfrm>
          <a:prstGeom prst="rect">
            <a:avLst/>
          </a:prstGeom>
        </p:spPr>
      </p:pic>
    </p:spTree>
    <p:extLst>
      <p:ext uri="{BB962C8B-B14F-4D97-AF65-F5344CB8AC3E}">
        <p14:creationId xmlns:p14="http://schemas.microsoft.com/office/powerpoint/2010/main" val="25529447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329C25-D52C-56A9-6228-15D2323D86DA}"/>
              </a:ext>
            </a:extLst>
          </p:cNvPr>
          <p:cNvSpPr>
            <a:spLocks noGrp="1"/>
          </p:cNvSpPr>
          <p:nvPr>
            <p:ph type="title"/>
          </p:nvPr>
        </p:nvSpPr>
        <p:spPr>
          <a:xfrm>
            <a:off x="653782" y="0"/>
            <a:ext cx="11218049" cy="1325563"/>
          </a:xfrm>
        </p:spPr>
        <p:txBody>
          <a:bodyPr>
            <a:normAutofit fontScale="90000"/>
          </a:bodyPr>
          <a:lstStyle/>
          <a:p>
            <a:r>
              <a:rPr lang="en-US" dirty="0"/>
              <a:t>Seagrass Beds Have Multifaceted Benefits</a:t>
            </a:r>
          </a:p>
        </p:txBody>
      </p:sp>
      <p:sp>
        <p:nvSpPr>
          <p:cNvPr id="2" name="Content Placeholder 1">
            <a:extLst>
              <a:ext uri="{FF2B5EF4-FFF2-40B4-BE49-F238E27FC236}">
                <a16:creationId xmlns:a16="http://schemas.microsoft.com/office/drawing/2014/main" id="{3D34E81E-4C49-7074-DFF6-F3AB10E1E176}"/>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25CB76E3-8401-9301-344E-A6E9C0592691}"/>
              </a:ext>
            </a:extLst>
          </p:cNvPr>
          <p:cNvSpPr>
            <a:spLocks noGrp="1"/>
          </p:cNvSpPr>
          <p:nvPr>
            <p:ph sz="half" idx="2"/>
          </p:nvPr>
        </p:nvSpPr>
        <p:spPr>
          <a:xfrm>
            <a:off x="8709446" y="2676595"/>
            <a:ext cx="3293249" cy="1504809"/>
          </a:xfrm>
        </p:spPr>
        <p:txBody>
          <a:bodyPr/>
          <a:lstStyle/>
          <a:p>
            <a:pPr marL="0" indent="0" algn="ctr">
              <a:buNone/>
            </a:pPr>
            <a:r>
              <a:rPr lang="en-US" dirty="0"/>
              <a:t>Classes of Impacts</a:t>
            </a:r>
          </a:p>
          <a:p>
            <a:pPr lvl="1"/>
            <a:r>
              <a:rPr lang="en-US" dirty="0"/>
              <a:t>Biotic</a:t>
            </a:r>
          </a:p>
          <a:p>
            <a:pPr lvl="1"/>
            <a:r>
              <a:rPr lang="en-US" dirty="0"/>
              <a:t>Abiotic</a:t>
            </a:r>
          </a:p>
          <a:p>
            <a:pPr lvl="1"/>
            <a:endParaRPr lang="en-US" dirty="0"/>
          </a:p>
        </p:txBody>
      </p:sp>
      <p:pic>
        <p:nvPicPr>
          <p:cNvPr id="6" name="Picture 5" descr="A poster of a seagrass&#10;&#10;Description automatically generated">
            <a:extLst>
              <a:ext uri="{FF2B5EF4-FFF2-40B4-BE49-F238E27FC236}">
                <a16:creationId xmlns:a16="http://schemas.microsoft.com/office/drawing/2014/main" id="{FDE90782-50A9-869B-6971-BE8FEBFD9A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0480"/>
            <a:ext cx="12192000" cy="6827520"/>
          </a:xfrm>
          <a:prstGeom prst="rect">
            <a:avLst/>
          </a:prstGeom>
        </p:spPr>
      </p:pic>
    </p:spTree>
    <p:extLst>
      <p:ext uri="{BB962C8B-B14F-4D97-AF65-F5344CB8AC3E}">
        <p14:creationId xmlns:p14="http://schemas.microsoft.com/office/powerpoint/2010/main" val="707418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0B17C1-8CFA-FBE9-4034-3E7DCB38AEBD}"/>
              </a:ext>
            </a:extLst>
          </p:cNvPr>
          <p:cNvSpPr>
            <a:spLocks noGrp="1"/>
          </p:cNvSpPr>
          <p:nvPr>
            <p:ph type="title"/>
          </p:nvPr>
        </p:nvSpPr>
        <p:spPr>
          <a:xfrm>
            <a:off x="0" y="180975"/>
            <a:ext cx="12192000" cy="833438"/>
          </a:xfrm>
        </p:spPr>
        <p:txBody>
          <a:bodyPr>
            <a:normAutofit fontScale="90000"/>
          </a:bodyPr>
          <a:lstStyle/>
          <a:p>
            <a:r>
              <a:rPr lang="en-US" dirty="0"/>
              <a:t>Data Manipulation – Percent Light Attenuation</a:t>
            </a:r>
          </a:p>
        </p:txBody>
      </p:sp>
      <p:pic>
        <p:nvPicPr>
          <p:cNvPr id="6" name="Picture 5" descr="A screenshot of a computer&#10;&#10;Description automatically generated">
            <a:extLst>
              <a:ext uri="{FF2B5EF4-FFF2-40B4-BE49-F238E27FC236}">
                <a16:creationId xmlns:a16="http://schemas.microsoft.com/office/drawing/2014/main" id="{A56C08E6-EE9C-5DDB-8195-91F0F2BE8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885825"/>
            <a:ext cx="2787650" cy="5791200"/>
          </a:xfrm>
          <a:prstGeom prst="rect">
            <a:avLst/>
          </a:prstGeom>
        </p:spPr>
      </p:pic>
      <p:pic>
        <p:nvPicPr>
          <p:cNvPr id="8" name="Picture 7" descr="A computer code with text&#10;&#10;Description automatically generated with medium confidence">
            <a:extLst>
              <a:ext uri="{FF2B5EF4-FFF2-40B4-BE49-F238E27FC236}">
                <a16:creationId xmlns:a16="http://schemas.microsoft.com/office/drawing/2014/main" id="{79AD4A61-AA1B-3D6F-594D-EDC30A398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197100"/>
            <a:ext cx="3009900" cy="24638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74821BD6-D56E-5ED5-B534-32F9C3CB3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013619"/>
            <a:ext cx="4171950" cy="5664200"/>
          </a:xfrm>
          <a:prstGeom prst="rect">
            <a:avLst/>
          </a:prstGeom>
        </p:spPr>
      </p:pic>
    </p:spTree>
    <p:extLst>
      <p:ext uri="{BB962C8B-B14F-4D97-AF65-F5344CB8AC3E}">
        <p14:creationId xmlns:p14="http://schemas.microsoft.com/office/powerpoint/2010/main" val="536463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0C59D4-CDC2-C9F7-C42F-B46CFF866154}"/>
              </a:ext>
            </a:extLst>
          </p:cNvPr>
          <p:cNvSpPr>
            <a:spLocks noGrp="1"/>
          </p:cNvSpPr>
          <p:nvPr>
            <p:ph type="title"/>
          </p:nvPr>
        </p:nvSpPr>
        <p:spPr>
          <a:xfrm>
            <a:off x="0" y="180975"/>
            <a:ext cx="12192000" cy="833438"/>
          </a:xfrm>
        </p:spPr>
        <p:txBody>
          <a:bodyPr>
            <a:normAutofit fontScale="90000"/>
          </a:bodyPr>
          <a:lstStyle/>
          <a:p>
            <a:r>
              <a:rPr lang="en-US" dirty="0"/>
              <a:t>Data Manipulation – Percent Light Attenuation</a:t>
            </a:r>
          </a:p>
        </p:txBody>
      </p:sp>
      <p:pic>
        <p:nvPicPr>
          <p:cNvPr id="10" name="Picture 9" descr="A white page with black text&#10;&#10;Description automatically generated">
            <a:extLst>
              <a:ext uri="{FF2B5EF4-FFF2-40B4-BE49-F238E27FC236}">
                <a16:creationId xmlns:a16="http://schemas.microsoft.com/office/drawing/2014/main" id="{C052BCB0-B870-7331-6EB5-16BE545BE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774" y="1024592"/>
            <a:ext cx="2708275" cy="5573432"/>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D2C7DA19-3D23-D415-C764-FE810CC42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195" y="1238250"/>
            <a:ext cx="4095133" cy="5276850"/>
          </a:xfrm>
          <a:prstGeom prst="rect">
            <a:avLst/>
          </a:prstGeom>
        </p:spPr>
      </p:pic>
    </p:spTree>
    <p:extLst>
      <p:ext uri="{BB962C8B-B14F-4D97-AF65-F5344CB8AC3E}">
        <p14:creationId xmlns:p14="http://schemas.microsoft.com/office/powerpoint/2010/main" val="38044530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19DDA-C6CF-A076-E754-C7BC84AE7A0A}"/>
              </a:ext>
            </a:extLst>
          </p:cNvPr>
          <p:cNvSpPr>
            <a:spLocks noGrp="1"/>
          </p:cNvSpPr>
          <p:nvPr>
            <p:ph type="title"/>
          </p:nvPr>
        </p:nvSpPr>
        <p:spPr>
          <a:xfrm>
            <a:off x="0" y="180975"/>
            <a:ext cx="12192000" cy="833438"/>
          </a:xfrm>
        </p:spPr>
        <p:txBody>
          <a:bodyPr>
            <a:normAutofit fontScale="90000"/>
          </a:bodyPr>
          <a:lstStyle/>
          <a:p>
            <a:r>
              <a:rPr lang="en-US" dirty="0"/>
              <a:t>Data Manipulation – Percent Light Attenuation</a:t>
            </a:r>
          </a:p>
        </p:txBody>
      </p:sp>
      <p:pic>
        <p:nvPicPr>
          <p:cNvPr id="14" name="Picture 13" descr="A screenshot of a computer program&#10;&#10;Description automatically generated">
            <a:extLst>
              <a:ext uri="{FF2B5EF4-FFF2-40B4-BE49-F238E27FC236}">
                <a16:creationId xmlns:a16="http://schemas.microsoft.com/office/drawing/2014/main" id="{3023AD15-661F-05CF-235B-F204FE093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05" y="1200149"/>
            <a:ext cx="6177228" cy="519112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2FF2CD6-6388-411D-7E8C-7D9710DE2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645" y="1071561"/>
            <a:ext cx="4916110" cy="5448300"/>
          </a:xfrm>
          <a:prstGeom prst="rect">
            <a:avLst/>
          </a:prstGeom>
        </p:spPr>
      </p:pic>
    </p:spTree>
    <p:extLst>
      <p:ext uri="{BB962C8B-B14F-4D97-AF65-F5344CB8AC3E}">
        <p14:creationId xmlns:p14="http://schemas.microsoft.com/office/powerpoint/2010/main" val="590191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6AFBD8-2D22-B449-CF78-FD0FF3DF2597}"/>
              </a:ext>
            </a:extLst>
          </p:cNvPr>
          <p:cNvSpPr>
            <a:spLocks noGrp="1"/>
          </p:cNvSpPr>
          <p:nvPr>
            <p:ph type="title"/>
          </p:nvPr>
        </p:nvSpPr>
        <p:spPr>
          <a:xfrm>
            <a:off x="152400" y="365125"/>
            <a:ext cx="11887200" cy="1325563"/>
          </a:xfrm>
        </p:spPr>
        <p:txBody>
          <a:bodyPr>
            <a:normAutofit fontScale="90000"/>
          </a:bodyPr>
          <a:lstStyle/>
          <a:p>
            <a:pPr algn="ctr"/>
            <a:r>
              <a:rPr lang="en-US" dirty="0"/>
              <a:t>Data Manipulation – Calculating Coordinates</a:t>
            </a:r>
          </a:p>
        </p:txBody>
      </p:sp>
      <p:pic>
        <p:nvPicPr>
          <p:cNvPr id="6" name="Picture 5" descr="A graph of a number of letters&#10;&#10;Description automatically generated with medium confidence">
            <a:extLst>
              <a:ext uri="{FF2B5EF4-FFF2-40B4-BE49-F238E27FC236}">
                <a16:creationId xmlns:a16="http://schemas.microsoft.com/office/drawing/2014/main" id="{2B9EB644-4E71-0D2B-7D1D-95FC10544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59" y="1810543"/>
            <a:ext cx="7365281" cy="4358481"/>
          </a:xfrm>
          <a:prstGeom prst="rect">
            <a:avLst/>
          </a:prstGeom>
        </p:spPr>
      </p:pic>
    </p:spTree>
    <p:extLst>
      <p:ext uri="{BB962C8B-B14F-4D97-AF65-F5344CB8AC3E}">
        <p14:creationId xmlns:p14="http://schemas.microsoft.com/office/powerpoint/2010/main" val="18910362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21EE3989-89A4-F15D-2C67-2B6EA4E07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0713" y="1301750"/>
            <a:ext cx="3322111" cy="4876416"/>
          </a:xfrm>
        </p:spPr>
      </p:pic>
      <p:sp>
        <p:nvSpPr>
          <p:cNvPr id="6" name="Title 1">
            <a:extLst>
              <a:ext uri="{FF2B5EF4-FFF2-40B4-BE49-F238E27FC236}">
                <a16:creationId xmlns:a16="http://schemas.microsoft.com/office/drawing/2014/main" id="{1501E389-F4ED-0C56-3D83-03CF6D60671C}"/>
              </a:ext>
            </a:extLst>
          </p:cNvPr>
          <p:cNvSpPr txBox="1">
            <a:spLocks/>
          </p:cNvSpPr>
          <p:nvPr/>
        </p:nvSpPr>
        <p:spPr>
          <a:xfrm>
            <a:off x="0" y="180975"/>
            <a:ext cx="12192000" cy="83343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Data Manipulation – Percent Light Attenuation</a:t>
            </a:r>
          </a:p>
        </p:txBody>
      </p:sp>
    </p:spTree>
    <p:extLst>
      <p:ext uri="{BB962C8B-B14F-4D97-AF65-F5344CB8AC3E}">
        <p14:creationId xmlns:p14="http://schemas.microsoft.com/office/powerpoint/2010/main" val="11840460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0D3DA6-368F-947F-AEFE-25C6002296A5}"/>
              </a:ext>
            </a:extLst>
          </p:cNvPr>
          <p:cNvSpPr>
            <a:spLocks noGrp="1"/>
          </p:cNvSpPr>
          <p:nvPr>
            <p:ph type="title"/>
          </p:nvPr>
        </p:nvSpPr>
        <p:spPr>
          <a:xfrm>
            <a:off x="0" y="180975"/>
            <a:ext cx="12192000" cy="833438"/>
          </a:xfrm>
        </p:spPr>
        <p:txBody>
          <a:bodyPr>
            <a:normAutofit/>
          </a:bodyPr>
          <a:lstStyle/>
          <a:p>
            <a:pPr algn="ctr"/>
            <a:r>
              <a:rPr lang="en-US" dirty="0"/>
              <a:t>Data Manipulation – Individual Heatmaps</a:t>
            </a:r>
          </a:p>
        </p:txBody>
      </p:sp>
      <p:pic>
        <p:nvPicPr>
          <p:cNvPr id="6" name="Picture 5" descr="A screenshot of a computer program&#10;&#10;Description automatically generated">
            <a:extLst>
              <a:ext uri="{FF2B5EF4-FFF2-40B4-BE49-F238E27FC236}">
                <a16:creationId xmlns:a16="http://schemas.microsoft.com/office/drawing/2014/main" id="{EC4EE7A1-518E-BAE4-C5FE-2B102487C688}"/>
              </a:ext>
            </a:extLst>
          </p:cNvPr>
          <p:cNvPicPr>
            <a:picLocks noChangeAspect="1"/>
          </p:cNvPicPr>
          <p:nvPr/>
        </p:nvPicPr>
        <p:blipFill>
          <a:blip r:embed="rId2">
            <a:extLst>
              <a:ext uri="{28A0092B-C50C-407E-A947-70E740481C1C}">
                <a14:useLocalDpi xmlns:a14="http://schemas.microsoft.com/office/drawing/2010/main" val="0"/>
              </a:ext>
            </a:extLst>
          </a:blip>
          <a:srcRect t="829"/>
          <a:stretch/>
        </p:blipFill>
        <p:spPr>
          <a:xfrm>
            <a:off x="252413" y="1133474"/>
            <a:ext cx="3957638" cy="5481637"/>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D5F87165-BDD8-E6A5-48C6-530B70FC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38224"/>
            <a:ext cx="4024718" cy="5576887"/>
          </a:xfrm>
          <a:prstGeom prst="rect">
            <a:avLst/>
          </a:prstGeom>
        </p:spPr>
      </p:pic>
    </p:spTree>
    <p:extLst>
      <p:ext uri="{BB962C8B-B14F-4D97-AF65-F5344CB8AC3E}">
        <p14:creationId xmlns:p14="http://schemas.microsoft.com/office/powerpoint/2010/main" val="24159224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Content Placeholder 8" descr="A screenshot of a computer code&#10;&#10;Description automatically generated">
            <a:extLst>
              <a:ext uri="{FF2B5EF4-FFF2-40B4-BE49-F238E27FC236}">
                <a16:creationId xmlns:a16="http://schemas.microsoft.com/office/drawing/2014/main" id="{58EF89ED-AE96-0C80-B1FE-67A0E08152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2501" y="1139823"/>
            <a:ext cx="3323954" cy="5470525"/>
          </a:xfrm>
        </p:spPr>
      </p:pic>
      <p:sp>
        <p:nvSpPr>
          <p:cNvPr id="10" name="Title 1">
            <a:extLst>
              <a:ext uri="{FF2B5EF4-FFF2-40B4-BE49-F238E27FC236}">
                <a16:creationId xmlns:a16="http://schemas.microsoft.com/office/drawing/2014/main" id="{96745843-4007-A078-A8B7-F75AE31F78A6}"/>
              </a:ext>
            </a:extLst>
          </p:cNvPr>
          <p:cNvSpPr>
            <a:spLocks noGrp="1"/>
          </p:cNvSpPr>
          <p:nvPr>
            <p:ph type="title"/>
          </p:nvPr>
        </p:nvSpPr>
        <p:spPr>
          <a:xfrm>
            <a:off x="0" y="180975"/>
            <a:ext cx="12192000" cy="833438"/>
          </a:xfrm>
        </p:spPr>
        <p:txBody>
          <a:bodyPr>
            <a:normAutofit/>
          </a:bodyPr>
          <a:lstStyle/>
          <a:p>
            <a:pPr algn="ctr"/>
            <a:r>
              <a:rPr lang="en-US" dirty="0"/>
              <a:t>Data Manipulation – Individual Heatmaps</a:t>
            </a:r>
          </a:p>
        </p:txBody>
      </p:sp>
      <p:pic>
        <p:nvPicPr>
          <p:cNvPr id="12" name="Picture 11" descr="A screenshot of a computer code&#10;&#10;Description automatically generated">
            <a:extLst>
              <a:ext uri="{FF2B5EF4-FFF2-40B4-BE49-F238E27FC236}">
                <a16:creationId xmlns:a16="http://schemas.microsoft.com/office/drawing/2014/main" id="{B2EB6622-C5C2-9627-E326-5730D5961D6F}"/>
              </a:ext>
            </a:extLst>
          </p:cNvPr>
          <p:cNvPicPr>
            <a:picLocks noChangeAspect="1"/>
          </p:cNvPicPr>
          <p:nvPr/>
        </p:nvPicPr>
        <p:blipFill>
          <a:blip r:embed="rId4">
            <a:extLst>
              <a:ext uri="{28A0092B-C50C-407E-A947-70E740481C1C}">
                <a14:useLocalDpi xmlns:a14="http://schemas.microsoft.com/office/drawing/2010/main" val="0"/>
              </a:ext>
            </a:extLst>
          </a:blip>
          <a:srcRect b="1740"/>
          <a:stretch/>
        </p:blipFill>
        <p:spPr>
          <a:xfrm>
            <a:off x="6572250" y="1139823"/>
            <a:ext cx="2762250" cy="5470525"/>
          </a:xfrm>
          <a:prstGeom prst="rect">
            <a:avLst/>
          </a:prstGeom>
        </p:spPr>
      </p:pic>
    </p:spTree>
    <p:extLst>
      <p:ext uri="{BB962C8B-B14F-4D97-AF65-F5344CB8AC3E}">
        <p14:creationId xmlns:p14="http://schemas.microsoft.com/office/powerpoint/2010/main" val="513357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D9C293-02D1-1734-8687-B5749179ACEA}"/>
              </a:ext>
            </a:extLst>
          </p:cNvPr>
          <p:cNvSpPr>
            <a:spLocks noGrp="1"/>
          </p:cNvSpPr>
          <p:nvPr>
            <p:ph type="title"/>
          </p:nvPr>
        </p:nvSpPr>
        <p:spPr>
          <a:xfrm>
            <a:off x="0" y="443374"/>
            <a:ext cx="12192000" cy="833438"/>
          </a:xfrm>
        </p:spPr>
        <p:txBody>
          <a:bodyPr>
            <a:normAutofit/>
          </a:bodyPr>
          <a:lstStyle/>
          <a:p>
            <a:pPr algn="ctr"/>
            <a:r>
              <a:rPr lang="en-US" dirty="0"/>
              <a:t>Visualization of Mean Light Attenuation</a:t>
            </a:r>
          </a:p>
        </p:txBody>
      </p:sp>
      <p:pic>
        <p:nvPicPr>
          <p:cNvPr id="8" name="Picture 7" descr="A graph of a number of squares&#10;&#10;Description automatically generated with medium confidence">
            <a:extLst>
              <a:ext uri="{FF2B5EF4-FFF2-40B4-BE49-F238E27FC236}">
                <a16:creationId xmlns:a16="http://schemas.microsoft.com/office/drawing/2014/main" id="{4D26ADAC-558C-9B64-7F2A-DC55801D81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369" y="1276812"/>
            <a:ext cx="9120096" cy="5249669"/>
          </a:xfrm>
          <a:prstGeom prst="rect">
            <a:avLst/>
          </a:prstGeom>
        </p:spPr>
      </p:pic>
    </p:spTree>
    <p:extLst>
      <p:ext uri="{BB962C8B-B14F-4D97-AF65-F5344CB8AC3E}">
        <p14:creationId xmlns:p14="http://schemas.microsoft.com/office/powerpoint/2010/main" val="1986005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AACC-5FE8-8BA6-9D64-FB8445E406AD}"/>
              </a:ext>
            </a:extLst>
          </p:cNvPr>
          <p:cNvSpPr txBox="1">
            <a:spLocks/>
          </p:cNvSpPr>
          <p:nvPr/>
        </p:nvSpPr>
        <p:spPr>
          <a:xfrm>
            <a:off x="0" y="74778"/>
            <a:ext cx="12192000" cy="8334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pPr algn="ctr"/>
            <a:r>
              <a:rPr lang="en-US"/>
              <a:t>Mean of Mean Light Attenuation</a:t>
            </a:r>
            <a:endParaRPr lang="en-US" dirty="0"/>
          </a:p>
        </p:txBody>
      </p:sp>
      <p:pic>
        <p:nvPicPr>
          <p:cNvPr id="7" name="Picture 6" descr="A graph with a red line&#10;&#10;Description automatically generated">
            <a:extLst>
              <a:ext uri="{FF2B5EF4-FFF2-40B4-BE49-F238E27FC236}">
                <a16:creationId xmlns:a16="http://schemas.microsoft.com/office/drawing/2014/main" id="{850C3068-87E1-1551-EA23-FA7CE37316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553" y="851797"/>
            <a:ext cx="5816828" cy="5891540"/>
          </a:xfrm>
          <a:prstGeom prst="rect">
            <a:avLst/>
          </a:prstGeom>
        </p:spPr>
      </p:pic>
      <p:sp>
        <p:nvSpPr>
          <p:cNvPr id="8" name="TextBox 7">
            <a:extLst>
              <a:ext uri="{FF2B5EF4-FFF2-40B4-BE49-F238E27FC236}">
                <a16:creationId xmlns:a16="http://schemas.microsoft.com/office/drawing/2014/main" id="{FB3DD8F4-7309-49D4-D488-9EBDB1372246}"/>
              </a:ext>
            </a:extLst>
          </p:cNvPr>
          <p:cNvSpPr txBox="1"/>
          <p:nvPr/>
        </p:nvSpPr>
        <p:spPr>
          <a:xfrm>
            <a:off x="6570920" y="1538027"/>
            <a:ext cx="4444409"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t>Track 1 Zone A had the least attenuation as hypothesized</a:t>
            </a:r>
          </a:p>
          <a:p>
            <a:pPr marL="285750" indent="-285750">
              <a:buFont typeface="Arial" panose="020B0604020202020204" pitchFamily="34" charset="0"/>
              <a:buChar char="•"/>
            </a:pPr>
            <a:r>
              <a:rPr lang="en-US" sz="2400" dirty="0"/>
              <a:t>Track 3 had the most attenuation as hypothesized</a:t>
            </a:r>
          </a:p>
          <a:p>
            <a:pPr marL="285750" indent="-285750">
              <a:buFont typeface="Arial" panose="020B0604020202020204" pitchFamily="34" charset="0"/>
              <a:buChar char="•"/>
            </a:pPr>
            <a:r>
              <a:rPr lang="en-US" sz="2400" dirty="0"/>
              <a:t>Zone A did not result with the most attenuation as expected</a:t>
            </a:r>
          </a:p>
          <a:p>
            <a:pPr marL="285750" indent="-285750">
              <a:buFont typeface="Arial" panose="020B0604020202020204" pitchFamily="34" charset="0"/>
              <a:buChar char="•"/>
            </a:pPr>
            <a:r>
              <a:rPr lang="en-US" sz="2400" dirty="0"/>
              <a:t>Track 1 upstream and Track 3 Zone C had the most amount of attenuation</a:t>
            </a:r>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150100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4C57-974D-640A-B33E-B1F25274F459}"/>
              </a:ext>
            </a:extLst>
          </p:cNvPr>
          <p:cNvSpPr>
            <a:spLocks noGrp="1"/>
          </p:cNvSpPr>
          <p:nvPr>
            <p:ph type="title"/>
          </p:nvPr>
        </p:nvSpPr>
        <p:spPr>
          <a:xfrm>
            <a:off x="89057" y="148106"/>
            <a:ext cx="12102943" cy="852520"/>
          </a:xfrm>
        </p:spPr>
        <p:txBody>
          <a:bodyPr>
            <a:normAutofit fontScale="90000"/>
          </a:bodyPr>
          <a:lstStyle/>
          <a:p>
            <a:pPr algn="ctr"/>
            <a:r>
              <a:rPr lang="en-US" dirty="0"/>
              <a:t>Less Difference in Attenuation than Expected</a:t>
            </a:r>
          </a:p>
        </p:txBody>
      </p:sp>
      <p:pic>
        <p:nvPicPr>
          <p:cNvPr id="5" name="Picture 4" descr="A map of a fishing line&#10;&#10;Description automatically generated with medium confidence">
            <a:extLst>
              <a:ext uri="{FF2B5EF4-FFF2-40B4-BE49-F238E27FC236}">
                <a16:creationId xmlns:a16="http://schemas.microsoft.com/office/drawing/2014/main" id="{4E94987B-827A-78B7-214C-2541ACDD7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6465" y="957432"/>
            <a:ext cx="3959481" cy="3132888"/>
          </a:xfrm>
          <a:prstGeom prst="rect">
            <a:avLst/>
          </a:prstGeom>
        </p:spPr>
      </p:pic>
      <p:sp>
        <p:nvSpPr>
          <p:cNvPr id="6" name="TextBox 5">
            <a:extLst>
              <a:ext uri="{FF2B5EF4-FFF2-40B4-BE49-F238E27FC236}">
                <a16:creationId xmlns:a16="http://schemas.microsoft.com/office/drawing/2014/main" id="{D486E842-51DA-EBBD-6A9F-F4C2AEEC2841}"/>
              </a:ext>
            </a:extLst>
          </p:cNvPr>
          <p:cNvSpPr txBox="1"/>
          <p:nvPr/>
        </p:nvSpPr>
        <p:spPr>
          <a:xfrm>
            <a:off x="970067" y="869879"/>
            <a:ext cx="3419061" cy="338554"/>
          </a:xfrm>
          <a:prstGeom prst="rect">
            <a:avLst/>
          </a:prstGeom>
          <a:noFill/>
        </p:spPr>
        <p:txBody>
          <a:bodyPr wrap="square" rtlCol="0">
            <a:spAutoFit/>
          </a:bodyPr>
          <a:lstStyle/>
          <a:p>
            <a:r>
              <a:rPr lang="en-US" sz="1600" dirty="0"/>
              <a:t>09-25-22 Disturbance 1 10:00 a.m.</a:t>
            </a:r>
          </a:p>
        </p:txBody>
      </p:sp>
      <p:pic>
        <p:nvPicPr>
          <p:cNvPr id="9" name="Picture 8" descr="A graph showing the number of data&#10;&#10;Description automatically generated with medium confidence">
            <a:extLst>
              <a:ext uri="{FF2B5EF4-FFF2-40B4-BE49-F238E27FC236}">
                <a16:creationId xmlns:a16="http://schemas.microsoft.com/office/drawing/2014/main" id="{A64E0245-7901-1141-4F7E-148D46FB87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57" y="4183370"/>
            <a:ext cx="2590541" cy="2603101"/>
          </a:xfrm>
          <a:prstGeom prst="rect">
            <a:avLst/>
          </a:prstGeom>
        </p:spPr>
      </p:pic>
      <p:pic>
        <p:nvPicPr>
          <p:cNvPr id="11" name="Picture 10" descr="A graph of a number of data&#10;&#10;Description automatically generated with medium confidence">
            <a:extLst>
              <a:ext uri="{FF2B5EF4-FFF2-40B4-BE49-F238E27FC236}">
                <a16:creationId xmlns:a16="http://schemas.microsoft.com/office/drawing/2014/main" id="{E2C7F19A-5B5B-8C92-53F3-B4349ADF6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0413" y="4194401"/>
            <a:ext cx="2556250" cy="2581038"/>
          </a:xfrm>
          <a:prstGeom prst="rect">
            <a:avLst/>
          </a:prstGeom>
        </p:spPr>
      </p:pic>
      <p:pic>
        <p:nvPicPr>
          <p:cNvPr id="13" name="Picture 12" descr="A graph of a number of numbers&#10;&#10;Description automatically generated with medium confidence">
            <a:extLst>
              <a:ext uri="{FF2B5EF4-FFF2-40B4-BE49-F238E27FC236}">
                <a16:creationId xmlns:a16="http://schemas.microsoft.com/office/drawing/2014/main" id="{A2A8B0F7-EF67-7653-5B38-C67C4BE22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17478" y="4183370"/>
            <a:ext cx="2537711" cy="2581038"/>
          </a:xfrm>
          <a:prstGeom prst="rect">
            <a:avLst/>
          </a:prstGeom>
        </p:spPr>
      </p:pic>
      <p:pic>
        <p:nvPicPr>
          <p:cNvPr id="8" name="Picture 7" descr="A graph of a number of squares&#10;&#10;Description automatically generated with medium confidence">
            <a:extLst>
              <a:ext uri="{FF2B5EF4-FFF2-40B4-BE49-F238E27FC236}">
                <a16:creationId xmlns:a16="http://schemas.microsoft.com/office/drawing/2014/main" id="{5F771A6D-BC87-5F33-DCD5-C09FCDC7FF73}"/>
              </a:ext>
            </a:extLst>
          </p:cNvPr>
          <p:cNvPicPr>
            <a:picLocks noChangeAspect="1"/>
          </p:cNvPicPr>
          <p:nvPr/>
        </p:nvPicPr>
        <p:blipFill>
          <a:blip r:embed="rId7">
            <a:extLst>
              <a:ext uri="{28A0092B-C50C-407E-A947-70E740481C1C}">
                <a14:useLocalDpi xmlns:a14="http://schemas.microsoft.com/office/drawing/2010/main" val="0"/>
              </a:ext>
            </a:extLst>
          </a:blip>
          <a:srcRect l="45823" t="4353" r="45696" b="63628"/>
          <a:stretch/>
        </p:blipFill>
        <p:spPr>
          <a:xfrm>
            <a:off x="6124708" y="876942"/>
            <a:ext cx="1474793" cy="3204836"/>
          </a:xfrm>
          <a:prstGeom prst="rect">
            <a:avLst/>
          </a:prstGeom>
        </p:spPr>
      </p:pic>
      <p:sp>
        <p:nvSpPr>
          <p:cNvPr id="10" name="TextBox 9">
            <a:extLst>
              <a:ext uri="{FF2B5EF4-FFF2-40B4-BE49-F238E27FC236}">
                <a16:creationId xmlns:a16="http://schemas.microsoft.com/office/drawing/2014/main" id="{385C7312-C310-252A-0B32-5FBA3BF9DB55}"/>
              </a:ext>
            </a:extLst>
          </p:cNvPr>
          <p:cNvSpPr txBox="1"/>
          <p:nvPr/>
        </p:nvSpPr>
        <p:spPr>
          <a:xfrm>
            <a:off x="8112178" y="1983430"/>
            <a:ext cx="3790123" cy="2031325"/>
          </a:xfrm>
          <a:prstGeom prst="rect">
            <a:avLst/>
          </a:prstGeom>
          <a:noFill/>
        </p:spPr>
        <p:txBody>
          <a:bodyPr wrap="square" rtlCol="0">
            <a:spAutoFit/>
          </a:bodyPr>
          <a:lstStyle/>
          <a:p>
            <a:pPr marL="285750" indent="-285750">
              <a:buFont typeface="Arial" panose="020B0604020202020204" pitchFamily="34" charset="0"/>
              <a:buChar char="•"/>
            </a:pPr>
            <a:r>
              <a:rPr lang="en-US" dirty="0"/>
              <a:t>09-25-22 Disturbance 1 10:00 am</a:t>
            </a:r>
          </a:p>
          <a:p>
            <a:pPr marL="285750" indent="-285750">
              <a:buFont typeface="Arial" panose="020B0604020202020204" pitchFamily="34" charset="0"/>
              <a:buChar char="•"/>
            </a:pPr>
            <a:r>
              <a:rPr lang="en-US" dirty="0"/>
              <a:t>Disturbance from (100,0) to (100,50)</a:t>
            </a:r>
          </a:p>
          <a:p>
            <a:pPr marL="285750" indent="-285750">
              <a:buFont typeface="Arial" panose="020B0604020202020204" pitchFamily="34" charset="0"/>
              <a:buChar char="•"/>
            </a:pPr>
            <a:r>
              <a:rPr lang="en-US" dirty="0"/>
              <a:t>Poles located on Track 2 Zone C </a:t>
            </a:r>
          </a:p>
          <a:p>
            <a:pPr marL="285750" indent="-285750">
              <a:buFont typeface="Arial" panose="020B0604020202020204" pitchFamily="34" charset="0"/>
              <a:buChar char="•"/>
            </a:pPr>
            <a:r>
              <a:rPr lang="en-US" dirty="0"/>
              <a:t>Taken 6min after the conclusion of disturbance trial </a:t>
            </a:r>
          </a:p>
          <a:p>
            <a:pPr marL="285750" indent="-285750">
              <a:buFont typeface="Arial" panose="020B0604020202020204" pitchFamily="34" charset="0"/>
              <a:buChar char="•"/>
            </a:pPr>
            <a:endParaRPr lang="en-US" dirty="0"/>
          </a:p>
        </p:txBody>
      </p:sp>
      <p:sp>
        <p:nvSpPr>
          <p:cNvPr id="12" name="TextBox 11">
            <a:extLst>
              <a:ext uri="{FF2B5EF4-FFF2-40B4-BE49-F238E27FC236}">
                <a16:creationId xmlns:a16="http://schemas.microsoft.com/office/drawing/2014/main" id="{424C02E5-2073-3C44-6813-0AE6FF0494E2}"/>
              </a:ext>
            </a:extLst>
          </p:cNvPr>
          <p:cNvSpPr txBox="1"/>
          <p:nvPr/>
        </p:nvSpPr>
        <p:spPr>
          <a:xfrm>
            <a:off x="404191" y="4465983"/>
            <a:ext cx="434009" cy="369332"/>
          </a:xfrm>
          <a:prstGeom prst="rect">
            <a:avLst/>
          </a:prstGeom>
          <a:noFill/>
        </p:spPr>
        <p:txBody>
          <a:bodyPr wrap="square" rtlCol="0">
            <a:spAutoFit/>
          </a:bodyPr>
          <a:lstStyle/>
          <a:p>
            <a:r>
              <a:rPr lang="en-US" dirty="0">
                <a:solidFill>
                  <a:schemeClr val="bg1"/>
                </a:solidFill>
              </a:rPr>
              <a:t>A</a:t>
            </a:r>
          </a:p>
        </p:txBody>
      </p:sp>
      <p:sp>
        <p:nvSpPr>
          <p:cNvPr id="14" name="TextBox 13">
            <a:extLst>
              <a:ext uri="{FF2B5EF4-FFF2-40B4-BE49-F238E27FC236}">
                <a16:creationId xmlns:a16="http://schemas.microsoft.com/office/drawing/2014/main" id="{0D238D9C-72EC-9DE3-58B9-9F809BEAABE0}"/>
              </a:ext>
            </a:extLst>
          </p:cNvPr>
          <p:cNvSpPr txBox="1"/>
          <p:nvPr/>
        </p:nvSpPr>
        <p:spPr>
          <a:xfrm>
            <a:off x="2999762" y="4465983"/>
            <a:ext cx="434009" cy="369332"/>
          </a:xfrm>
          <a:prstGeom prst="rect">
            <a:avLst/>
          </a:prstGeom>
          <a:noFill/>
        </p:spPr>
        <p:txBody>
          <a:bodyPr wrap="square" rtlCol="0">
            <a:spAutoFit/>
          </a:bodyPr>
          <a:lstStyle/>
          <a:p>
            <a:r>
              <a:rPr lang="en-US" dirty="0">
                <a:solidFill>
                  <a:schemeClr val="bg1"/>
                </a:solidFill>
              </a:rPr>
              <a:t>B</a:t>
            </a:r>
          </a:p>
        </p:txBody>
      </p:sp>
      <p:sp>
        <p:nvSpPr>
          <p:cNvPr id="15" name="TextBox 14">
            <a:extLst>
              <a:ext uri="{FF2B5EF4-FFF2-40B4-BE49-F238E27FC236}">
                <a16:creationId xmlns:a16="http://schemas.microsoft.com/office/drawing/2014/main" id="{B45DDD27-C1A7-C166-B852-3736A7D40153}"/>
              </a:ext>
            </a:extLst>
          </p:cNvPr>
          <p:cNvSpPr txBox="1"/>
          <p:nvPr/>
        </p:nvSpPr>
        <p:spPr>
          <a:xfrm>
            <a:off x="6505813" y="4465983"/>
            <a:ext cx="434009" cy="369332"/>
          </a:xfrm>
          <a:prstGeom prst="rect">
            <a:avLst/>
          </a:prstGeom>
          <a:noFill/>
        </p:spPr>
        <p:txBody>
          <a:bodyPr wrap="square" rtlCol="0">
            <a:spAutoFit/>
          </a:bodyPr>
          <a:lstStyle/>
          <a:p>
            <a:r>
              <a:rPr lang="en-US" dirty="0">
                <a:solidFill>
                  <a:schemeClr val="bg1"/>
                </a:solidFill>
              </a:rPr>
              <a:t>C</a:t>
            </a:r>
          </a:p>
        </p:txBody>
      </p:sp>
      <p:sp>
        <p:nvSpPr>
          <p:cNvPr id="16" name="TextBox 15">
            <a:extLst>
              <a:ext uri="{FF2B5EF4-FFF2-40B4-BE49-F238E27FC236}">
                <a16:creationId xmlns:a16="http://schemas.microsoft.com/office/drawing/2014/main" id="{C2BE9F74-4F3C-92D4-3D06-F1211729CAC6}"/>
              </a:ext>
            </a:extLst>
          </p:cNvPr>
          <p:cNvSpPr txBox="1"/>
          <p:nvPr/>
        </p:nvSpPr>
        <p:spPr>
          <a:xfrm>
            <a:off x="6560754" y="2999093"/>
            <a:ext cx="324128" cy="369332"/>
          </a:xfrm>
          <a:prstGeom prst="rect">
            <a:avLst/>
          </a:prstGeom>
          <a:noFill/>
        </p:spPr>
        <p:txBody>
          <a:bodyPr wrap="none" rtlCol="0">
            <a:spAutoFit/>
          </a:bodyPr>
          <a:lstStyle/>
          <a:p>
            <a:r>
              <a:rPr lang="en-US" dirty="0">
                <a:solidFill>
                  <a:srgbClr val="FFFF00"/>
                </a:solidFill>
                <a:effectLst>
                  <a:outerShdw blurRad="38100" dist="38100" dir="2700000" algn="tl">
                    <a:srgbClr val="000000">
                      <a:alpha val="43137"/>
                    </a:srgbClr>
                  </a:outerShdw>
                </a:effectLst>
              </a:rPr>
              <a:t>B</a:t>
            </a:r>
          </a:p>
        </p:txBody>
      </p:sp>
      <p:sp>
        <p:nvSpPr>
          <p:cNvPr id="17" name="TextBox 16">
            <a:extLst>
              <a:ext uri="{FF2B5EF4-FFF2-40B4-BE49-F238E27FC236}">
                <a16:creationId xmlns:a16="http://schemas.microsoft.com/office/drawing/2014/main" id="{331DDA67-A1BA-AE48-1654-1856FCD8A5FB}"/>
              </a:ext>
            </a:extLst>
          </p:cNvPr>
          <p:cNvSpPr txBox="1"/>
          <p:nvPr/>
        </p:nvSpPr>
        <p:spPr>
          <a:xfrm>
            <a:off x="6468662" y="2629761"/>
            <a:ext cx="320922" cy="369332"/>
          </a:xfrm>
          <a:prstGeom prst="rect">
            <a:avLst/>
          </a:prstGeom>
          <a:noFill/>
        </p:spPr>
        <p:txBody>
          <a:bodyPr wrap="none" rtlCol="0">
            <a:spAutoFit/>
          </a:bodyPr>
          <a:lstStyle/>
          <a:p>
            <a:r>
              <a:rPr lang="en-US" dirty="0">
                <a:solidFill>
                  <a:srgbClr val="FFFF00"/>
                </a:solidFill>
                <a:effectLst>
                  <a:outerShdw blurRad="38100" dist="38100" dir="2700000" algn="tl">
                    <a:srgbClr val="000000">
                      <a:alpha val="43137"/>
                    </a:srgbClr>
                  </a:outerShdw>
                </a:effectLst>
              </a:rPr>
              <a:t>C</a:t>
            </a:r>
          </a:p>
        </p:txBody>
      </p:sp>
      <p:sp>
        <p:nvSpPr>
          <p:cNvPr id="18" name="TextBox 17">
            <a:extLst>
              <a:ext uri="{FF2B5EF4-FFF2-40B4-BE49-F238E27FC236}">
                <a16:creationId xmlns:a16="http://schemas.microsoft.com/office/drawing/2014/main" id="{0358C515-4E15-6F0F-1CDE-D96076A2FFA3}"/>
              </a:ext>
            </a:extLst>
          </p:cNvPr>
          <p:cNvSpPr txBox="1"/>
          <p:nvPr/>
        </p:nvSpPr>
        <p:spPr>
          <a:xfrm>
            <a:off x="6862105" y="3304398"/>
            <a:ext cx="330540" cy="369332"/>
          </a:xfrm>
          <a:prstGeom prst="rect">
            <a:avLst/>
          </a:prstGeom>
          <a:noFill/>
        </p:spPr>
        <p:txBody>
          <a:bodyPr wrap="none" rtlCol="0">
            <a:spAutoFit/>
          </a:bodyPr>
          <a:lstStyle/>
          <a:p>
            <a:r>
              <a:rPr lang="en-US" dirty="0">
                <a:solidFill>
                  <a:srgbClr val="FFFF00"/>
                </a:solidFill>
                <a:effectLst>
                  <a:outerShdw blurRad="38100" dist="38100" dir="2700000" algn="tl">
                    <a:srgbClr val="000000">
                      <a:alpha val="43137"/>
                    </a:srgbClr>
                  </a:outerShdw>
                </a:effectLst>
              </a:rPr>
              <a:t>A</a:t>
            </a:r>
          </a:p>
        </p:txBody>
      </p:sp>
      <p:sp>
        <p:nvSpPr>
          <p:cNvPr id="19" name="Multiplication Sign 18">
            <a:extLst>
              <a:ext uri="{FF2B5EF4-FFF2-40B4-BE49-F238E27FC236}">
                <a16:creationId xmlns:a16="http://schemas.microsoft.com/office/drawing/2014/main" id="{7B6B66CF-69B2-15B1-D1C2-43C239B3E218}"/>
              </a:ext>
            </a:extLst>
          </p:cNvPr>
          <p:cNvSpPr/>
          <p:nvPr/>
        </p:nvSpPr>
        <p:spPr>
          <a:xfrm>
            <a:off x="5730831" y="4845947"/>
            <a:ext cx="365169" cy="356917"/>
          </a:xfrm>
          <a:prstGeom prst="mathMultiply">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13EBCD94-1F0E-60BB-26A1-8ACD5C7DCA0D}"/>
              </a:ext>
            </a:extLst>
          </p:cNvPr>
          <p:cNvSpPr/>
          <p:nvPr/>
        </p:nvSpPr>
        <p:spPr>
          <a:xfrm>
            <a:off x="3036205" y="4803418"/>
            <a:ext cx="300711" cy="304800"/>
          </a:xfrm>
          <a:prstGeom prst="star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FAC90B4F-6F65-BCD9-00FD-306522032CC5}"/>
              </a:ext>
            </a:extLst>
          </p:cNvPr>
          <p:cNvSpPr/>
          <p:nvPr/>
        </p:nvSpPr>
        <p:spPr>
          <a:xfrm>
            <a:off x="431999" y="4835315"/>
            <a:ext cx="300711" cy="304800"/>
          </a:xfrm>
          <a:prstGeom prst="star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84341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erial view of a body of water&#10;&#10;Description automatically generated">
            <a:extLst>
              <a:ext uri="{FF2B5EF4-FFF2-40B4-BE49-F238E27FC236}">
                <a16:creationId xmlns:a16="http://schemas.microsoft.com/office/drawing/2014/main" id="{6459582B-D664-680E-933E-9C1F35AC78DE}"/>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10" name="Title 1">
            <a:extLst>
              <a:ext uri="{FF2B5EF4-FFF2-40B4-BE49-F238E27FC236}">
                <a16:creationId xmlns:a16="http://schemas.microsoft.com/office/drawing/2014/main" id="{39ED43C9-B81C-5D31-D981-E30E292EACED}"/>
              </a:ext>
            </a:extLst>
          </p:cNvPr>
          <p:cNvSpPr>
            <a:spLocks noGrp="1"/>
          </p:cNvSpPr>
          <p:nvPr>
            <p:ph type="title"/>
          </p:nvPr>
        </p:nvSpPr>
        <p:spPr>
          <a:xfrm>
            <a:off x="-1" y="-121338"/>
            <a:ext cx="12263718" cy="1325563"/>
          </a:xfrm>
        </p:spPr>
        <p:txBody>
          <a:bodyPr lIns="0" rIns="0">
            <a:normAutofit fontScale="90000"/>
          </a:bodyPr>
          <a:lstStyle/>
          <a:p>
            <a:pPr algn="ctr"/>
            <a:r>
              <a:rPr lang="en-US" dirty="0">
                <a:solidFill>
                  <a:schemeClr val="tx1"/>
                </a:solidFill>
                <a:effectLst>
                  <a:outerShdw blurRad="38100" dist="38100" dir="2700000" algn="tl">
                    <a:srgbClr val="000000">
                      <a:alpha val="43137"/>
                    </a:srgbClr>
                  </a:outerShdw>
                </a:effectLst>
              </a:rPr>
              <a:t>Sediment Plumes Negatively Affect Seagrass</a:t>
            </a:r>
          </a:p>
        </p:txBody>
      </p:sp>
      <p:sp>
        <p:nvSpPr>
          <p:cNvPr id="2" name="Content Placeholder 1">
            <a:extLst>
              <a:ext uri="{FF2B5EF4-FFF2-40B4-BE49-F238E27FC236}">
                <a16:creationId xmlns:a16="http://schemas.microsoft.com/office/drawing/2014/main" id="{2800DD70-C6B6-9301-FA5B-920FDFCDC6B8}"/>
              </a:ext>
            </a:extLst>
          </p:cNvPr>
          <p:cNvSpPr>
            <a:spLocks noGrp="1"/>
          </p:cNvSpPr>
          <p:nvPr>
            <p:ph sz="half" idx="1"/>
          </p:nvPr>
        </p:nvSpPr>
        <p:spPr>
          <a:xfrm>
            <a:off x="432445" y="1765820"/>
            <a:ext cx="4366438" cy="3656784"/>
          </a:xfr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a:normAutofit/>
          </a:bodyPr>
          <a:lstStyle/>
          <a:p>
            <a:r>
              <a:rPr lang="en-US" dirty="0"/>
              <a:t>Three Main Effects of fine sediment on seagrass </a:t>
            </a:r>
          </a:p>
          <a:p>
            <a:pPr lvl="1"/>
            <a:r>
              <a:rPr lang="en-US" dirty="0"/>
              <a:t>Light climate by suspended sediment</a:t>
            </a:r>
          </a:p>
          <a:p>
            <a:pPr lvl="1"/>
            <a:r>
              <a:rPr lang="en-US" dirty="0"/>
              <a:t>Burial with light attenuation and smothering</a:t>
            </a:r>
          </a:p>
          <a:p>
            <a:pPr lvl="1"/>
            <a:r>
              <a:rPr lang="en-US" dirty="0"/>
              <a:t>Alterations to substrate sediment</a:t>
            </a:r>
          </a:p>
        </p:txBody>
      </p:sp>
      <p:sp>
        <p:nvSpPr>
          <p:cNvPr id="3" name="Content Placeholder 2">
            <a:extLst>
              <a:ext uri="{FF2B5EF4-FFF2-40B4-BE49-F238E27FC236}">
                <a16:creationId xmlns:a16="http://schemas.microsoft.com/office/drawing/2014/main" id="{15DB3B10-4853-0D76-06D1-54C57B0CD611}"/>
              </a:ext>
            </a:extLst>
          </p:cNvPr>
          <p:cNvSpPr>
            <a:spLocks noGrp="1"/>
          </p:cNvSpPr>
          <p:nvPr>
            <p:ph sz="half" idx="2"/>
          </p:nvPr>
        </p:nvSpPr>
        <p:spPr/>
        <p:txBody>
          <a:bodyPr>
            <a:normAutofit/>
          </a:bodyPr>
          <a:lstStyle/>
          <a:p>
            <a:endParaRPr lang="en-US"/>
          </a:p>
        </p:txBody>
      </p:sp>
      <p:pic>
        <p:nvPicPr>
          <p:cNvPr id="12" name="Picture 11" descr="Diagram of a diagram showing how the seagrass is being treated&#10;&#10;Description automatically generated with medium confidence">
            <a:extLst>
              <a:ext uri="{FF2B5EF4-FFF2-40B4-BE49-F238E27FC236}">
                <a16:creationId xmlns:a16="http://schemas.microsoft.com/office/drawing/2014/main" id="{63A05326-A3ED-F612-5FE2-D2A1B35C2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4820" y="1082886"/>
            <a:ext cx="6554917" cy="5562491"/>
          </a:xfrm>
          <a:prstGeom prst="rect">
            <a:avLst/>
          </a:prstGeom>
          <a:solidFill>
            <a:srgbClr val="000000">
              <a:shade val="95000"/>
            </a:srgbClr>
          </a:solidFill>
          <a:ln w="76200" cap="sq">
            <a:solidFill>
              <a:schemeClr val="accent2">
                <a:lumMod val="75000"/>
              </a:schemeClr>
            </a:solidFill>
            <a:miter lim="800000"/>
          </a:ln>
          <a:effectLst>
            <a:outerShdw blurRad="254000" dist="190500" dir="2700000" sy="90000" algn="bl" rotWithShape="0">
              <a:srgbClr val="000000">
                <a:alpha val="40000"/>
              </a:srgbClr>
            </a:outerShdw>
          </a:effectLst>
        </p:spPr>
      </p:pic>
      <p:pic>
        <p:nvPicPr>
          <p:cNvPr id="14" name="Picture 13" descr="A close-up of a seaweed&#10;&#10;Description automatically generated">
            <a:extLst>
              <a:ext uri="{FF2B5EF4-FFF2-40B4-BE49-F238E27FC236}">
                <a16:creationId xmlns:a16="http://schemas.microsoft.com/office/drawing/2014/main" id="{26DCEDD7-4E14-E1F2-D188-D69BA4E12D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58077" y="1221761"/>
            <a:ext cx="1544675" cy="2059567"/>
          </a:xfrm>
          <a:prstGeom prst="rect">
            <a:avLst/>
          </a:prstGeom>
          <a:solidFill>
            <a:srgbClr val="000000">
              <a:shade val="95000"/>
            </a:srgbClr>
          </a:solidFill>
          <a:ln w="76200" cap="sq">
            <a:solidFill>
              <a:srgbClr val="0070C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9287236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7715-1652-4482-A468-B23BEC4538D4}"/>
              </a:ext>
            </a:extLst>
          </p:cNvPr>
          <p:cNvSpPr>
            <a:spLocks noGrp="1"/>
          </p:cNvSpPr>
          <p:nvPr>
            <p:ph type="title"/>
          </p:nvPr>
        </p:nvSpPr>
        <p:spPr>
          <a:xfrm>
            <a:off x="838200" y="66736"/>
            <a:ext cx="10515600" cy="1161867"/>
          </a:xfrm>
        </p:spPr>
        <p:txBody>
          <a:bodyPr>
            <a:normAutofit fontScale="90000"/>
          </a:bodyPr>
          <a:lstStyle/>
          <a:p>
            <a:pPr algn="ctr"/>
            <a:r>
              <a:rPr lang="en-US" dirty="0"/>
              <a:t>Acceptable Attenuation Values Near Sediment Plume</a:t>
            </a:r>
          </a:p>
        </p:txBody>
      </p:sp>
      <p:pic>
        <p:nvPicPr>
          <p:cNvPr id="18" name="Content Placeholder 17" descr="A group of numbers in a grid&#10;&#10;Description automatically generated with medium confidence">
            <a:extLst>
              <a:ext uri="{FF2B5EF4-FFF2-40B4-BE49-F238E27FC236}">
                <a16:creationId xmlns:a16="http://schemas.microsoft.com/office/drawing/2014/main" id="{13A7DC2D-BF1F-B300-AC1F-9BD39DD2523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l="8267" t="4749" r="5547" b="791"/>
          <a:stretch/>
        </p:blipFill>
        <p:spPr>
          <a:xfrm>
            <a:off x="10508945" y="735190"/>
            <a:ext cx="984249" cy="2611673"/>
          </a:xfrm>
        </p:spPr>
      </p:pic>
      <p:pic>
        <p:nvPicPr>
          <p:cNvPr id="15" name="Content Placeholder 14" descr="A diagram of a diagram of circles and numbers&#10;&#10;Description automatically generated">
            <a:extLst>
              <a:ext uri="{FF2B5EF4-FFF2-40B4-BE49-F238E27FC236}">
                <a16:creationId xmlns:a16="http://schemas.microsoft.com/office/drawing/2014/main" id="{DCF8ABD1-D01D-BDC4-8204-A32FDAD19748}"/>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l="12374" r="189" b="35417"/>
          <a:stretch/>
        </p:blipFill>
        <p:spPr>
          <a:xfrm>
            <a:off x="148854" y="1492214"/>
            <a:ext cx="4401473" cy="2012110"/>
          </a:xfrm>
        </p:spPr>
      </p:pic>
      <p:grpSp>
        <p:nvGrpSpPr>
          <p:cNvPr id="50" name="Group 49">
            <a:extLst>
              <a:ext uri="{FF2B5EF4-FFF2-40B4-BE49-F238E27FC236}">
                <a16:creationId xmlns:a16="http://schemas.microsoft.com/office/drawing/2014/main" id="{CBC3DDA9-222A-948A-5A15-B0A89B493144}"/>
              </a:ext>
            </a:extLst>
          </p:cNvPr>
          <p:cNvGrpSpPr/>
          <p:nvPr/>
        </p:nvGrpSpPr>
        <p:grpSpPr>
          <a:xfrm>
            <a:off x="10496362" y="570305"/>
            <a:ext cx="941215" cy="2454573"/>
            <a:chOff x="5277736" y="1421116"/>
            <a:chExt cx="941215" cy="2454573"/>
          </a:xfrm>
        </p:grpSpPr>
        <p:sp>
          <p:nvSpPr>
            <p:cNvPr id="20" name="TextBox 19">
              <a:extLst>
                <a:ext uri="{FF2B5EF4-FFF2-40B4-BE49-F238E27FC236}">
                  <a16:creationId xmlns:a16="http://schemas.microsoft.com/office/drawing/2014/main" id="{A7036D1C-F49B-AB58-3776-7182941770E6}"/>
                </a:ext>
              </a:extLst>
            </p:cNvPr>
            <p:cNvSpPr txBox="1"/>
            <p:nvPr/>
          </p:nvSpPr>
          <p:spPr>
            <a:xfrm>
              <a:off x="5968540" y="3506357"/>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I</a:t>
              </a:r>
            </a:p>
          </p:txBody>
        </p:sp>
        <p:sp>
          <p:nvSpPr>
            <p:cNvPr id="21" name="TextBox 20">
              <a:extLst>
                <a:ext uri="{FF2B5EF4-FFF2-40B4-BE49-F238E27FC236}">
                  <a16:creationId xmlns:a16="http://schemas.microsoft.com/office/drawing/2014/main" id="{42A525C6-C5C2-8BDF-AAA2-6DB599B56EB1}"/>
                </a:ext>
              </a:extLst>
            </p:cNvPr>
            <p:cNvSpPr txBox="1"/>
            <p:nvPr/>
          </p:nvSpPr>
          <p:spPr>
            <a:xfrm>
              <a:off x="5277736" y="1425797"/>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D</a:t>
              </a:r>
            </a:p>
          </p:txBody>
        </p:sp>
        <p:sp>
          <p:nvSpPr>
            <p:cNvPr id="22" name="TextBox 21">
              <a:extLst>
                <a:ext uri="{FF2B5EF4-FFF2-40B4-BE49-F238E27FC236}">
                  <a16:creationId xmlns:a16="http://schemas.microsoft.com/office/drawing/2014/main" id="{BBCB8202-2AA9-6B98-AAA9-BAF62E1BDCBC}"/>
                </a:ext>
              </a:extLst>
            </p:cNvPr>
            <p:cNvSpPr txBox="1"/>
            <p:nvPr/>
          </p:nvSpPr>
          <p:spPr>
            <a:xfrm>
              <a:off x="5629429" y="3506357"/>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E</a:t>
              </a:r>
            </a:p>
          </p:txBody>
        </p:sp>
        <p:sp>
          <p:nvSpPr>
            <p:cNvPr id="23" name="TextBox 22">
              <a:extLst>
                <a:ext uri="{FF2B5EF4-FFF2-40B4-BE49-F238E27FC236}">
                  <a16:creationId xmlns:a16="http://schemas.microsoft.com/office/drawing/2014/main" id="{116717DF-F31A-5401-78F4-2C8A21C37CD1}"/>
                </a:ext>
              </a:extLst>
            </p:cNvPr>
            <p:cNvSpPr txBox="1"/>
            <p:nvPr/>
          </p:nvSpPr>
          <p:spPr>
            <a:xfrm>
              <a:off x="5598459" y="1425797"/>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H</a:t>
              </a:r>
            </a:p>
          </p:txBody>
        </p:sp>
        <p:sp>
          <p:nvSpPr>
            <p:cNvPr id="24" name="TextBox 23">
              <a:extLst>
                <a:ext uri="{FF2B5EF4-FFF2-40B4-BE49-F238E27FC236}">
                  <a16:creationId xmlns:a16="http://schemas.microsoft.com/office/drawing/2014/main" id="{AE03557D-A1C9-A00B-FD0E-79FBA66F55E0}"/>
                </a:ext>
              </a:extLst>
            </p:cNvPr>
            <p:cNvSpPr txBox="1"/>
            <p:nvPr/>
          </p:nvSpPr>
          <p:spPr>
            <a:xfrm>
              <a:off x="5290318" y="3506357"/>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A</a:t>
              </a:r>
            </a:p>
          </p:txBody>
        </p:sp>
        <p:sp>
          <p:nvSpPr>
            <p:cNvPr id="25" name="TextBox 24">
              <a:extLst>
                <a:ext uri="{FF2B5EF4-FFF2-40B4-BE49-F238E27FC236}">
                  <a16:creationId xmlns:a16="http://schemas.microsoft.com/office/drawing/2014/main" id="{473A4542-5EB6-08D3-9AF8-FBDFD00DEE55}"/>
                </a:ext>
              </a:extLst>
            </p:cNvPr>
            <p:cNvSpPr txBox="1"/>
            <p:nvPr/>
          </p:nvSpPr>
          <p:spPr>
            <a:xfrm>
              <a:off x="5961243" y="1421116"/>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L</a:t>
              </a:r>
            </a:p>
          </p:txBody>
        </p:sp>
        <p:sp>
          <p:nvSpPr>
            <p:cNvPr id="26" name="TextBox 25">
              <a:extLst>
                <a:ext uri="{FF2B5EF4-FFF2-40B4-BE49-F238E27FC236}">
                  <a16:creationId xmlns:a16="http://schemas.microsoft.com/office/drawing/2014/main" id="{D857BE06-8A98-F4E8-4620-C44E0B3A0F29}"/>
                </a:ext>
              </a:extLst>
            </p:cNvPr>
            <p:cNvSpPr txBox="1"/>
            <p:nvPr/>
          </p:nvSpPr>
          <p:spPr>
            <a:xfrm>
              <a:off x="5961243" y="2721398"/>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J</a:t>
              </a:r>
            </a:p>
          </p:txBody>
        </p:sp>
        <p:sp>
          <p:nvSpPr>
            <p:cNvPr id="29" name="TextBox 28">
              <a:extLst>
                <a:ext uri="{FF2B5EF4-FFF2-40B4-BE49-F238E27FC236}">
                  <a16:creationId xmlns:a16="http://schemas.microsoft.com/office/drawing/2014/main" id="{5E94F2CA-A1DC-F28B-4608-BCD292AC9287}"/>
                </a:ext>
              </a:extLst>
            </p:cNvPr>
            <p:cNvSpPr txBox="1"/>
            <p:nvPr/>
          </p:nvSpPr>
          <p:spPr>
            <a:xfrm>
              <a:off x="5950072" y="2063112"/>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K</a:t>
              </a:r>
            </a:p>
          </p:txBody>
        </p:sp>
        <p:sp>
          <p:nvSpPr>
            <p:cNvPr id="32" name="TextBox 31">
              <a:extLst>
                <a:ext uri="{FF2B5EF4-FFF2-40B4-BE49-F238E27FC236}">
                  <a16:creationId xmlns:a16="http://schemas.microsoft.com/office/drawing/2014/main" id="{D6FBE156-8580-A568-C317-0384567E29E5}"/>
                </a:ext>
              </a:extLst>
            </p:cNvPr>
            <p:cNvSpPr txBox="1"/>
            <p:nvPr/>
          </p:nvSpPr>
          <p:spPr>
            <a:xfrm>
              <a:off x="5598460" y="2074138"/>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G</a:t>
              </a:r>
            </a:p>
          </p:txBody>
        </p:sp>
        <p:sp>
          <p:nvSpPr>
            <p:cNvPr id="34" name="TextBox 33">
              <a:extLst>
                <a:ext uri="{FF2B5EF4-FFF2-40B4-BE49-F238E27FC236}">
                  <a16:creationId xmlns:a16="http://schemas.microsoft.com/office/drawing/2014/main" id="{540354DB-FDFA-CA27-1A2F-91C08A98C589}"/>
                </a:ext>
              </a:extLst>
            </p:cNvPr>
            <p:cNvSpPr txBox="1"/>
            <p:nvPr/>
          </p:nvSpPr>
          <p:spPr>
            <a:xfrm>
              <a:off x="5628196" y="2730404"/>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F</a:t>
              </a:r>
            </a:p>
          </p:txBody>
        </p:sp>
        <p:sp>
          <p:nvSpPr>
            <p:cNvPr id="37" name="TextBox 36">
              <a:extLst>
                <a:ext uri="{FF2B5EF4-FFF2-40B4-BE49-F238E27FC236}">
                  <a16:creationId xmlns:a16="http://schemas.microsoft.com/office/drawing/2014/main" id="{AB728343-C390-33BF-674B-92768BABBE2F}"/>
                </a:ext>
              </a:extLst>
            </p:cNvPr>
            <p:cNvSpPr txBox="1"/>
            <p:nvPr/>
          </p:nvSpPr>
          <p:spPr>
            <a:xfrm>
              <a:off x="5290318" y="2726731"/>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B</a:t>
              </a:r>
            </a:p>
          </p:txBody>
        </p:sp>
        <p:sp>
          <p:nvSpPr>
            <p:cNvPr id="39" name="TextBox 38">
              <a:extLst>
                <a:ext uri="{FF2B5EF4-FFF2-40B4-BE49-F238E27FC236}">
                  <a16:creationId xmlns:a16="http://schemas.microsoft.com/office/drawing/2014/main" id="{E4EB3C9A-AF14-720F-26B4-EB9240011286}"/>
                </a:ext>
              </a:extLst>
            </p:cNvPr>
            <p:cNvSpPr txBox="1"/>
            <p:nvPr/>
          </p:nvSpPr>
          <p:spPr>
            <a:xfrm>
              <a:off x="5298122" y="2058740"/>
              <a:ext cx="250411" cy="369332"/>
            </a:xfrm>
            <a:prstGeom prst="rect">
              <a:avLst/>
            </a:prstGeom>
            <a:noFill/>
          </p:spPr>
          <p:txBody>
            <a:bodyPr wrap="square" rtlCol="0">
              <a:spAutoFit/>
            </a:bodyPr>
            <a:lstStyle/>
            <a:p>
              <a:r>
                <a:rPr lang="en-US" b="1" dirty="0">
                  <a:solidFill>
                    <a:srgbClr val="FFFF00"/>
                  </a:solidFill>
                  <a:effectLst>
                    <a:outerShdw blurRad="38100" dist="38100" dir="2700000" algn="tl">
                      <a:srgbClr val="000000">
                        <a:alpha val="43137"/>
                      </a:srgbClr>
                    </a:outerShdw>
                  </a:effectLst>
                </a:rPr>
                <a:t>C</a:t>
              </a:r>
            </a:p>
          </p:txBody>
        </p:sp>
      </p:grpSp>
      <p:sp>
        <p:nvSpPr>
          <p:cNvPr id="42" name="TextBox 41">
            <a:extLst>
              <a:ext uri="{FF2B5EF4-FFF2-40B4-BE49-F238E27FC236}">
                <a16:creationId xmlns:a16="http://schemas.microsoft.com/office/drawing/2014/main" id="{4F17A7B9-26E2-67F0-00A7-0DECA481E5D3}"/>
              </a:ext>
            </a:extLst>
          </p:cNvPr>
          <p:cNvSpPr txBox="1"/>
          <p:nvPr/>
        </p:nvSpPr>
        <p:spPr>
          <a:xfrm>
            <a:off x="2977584" y="1243112"/>
            <a:ext cx="1625253" cy="307777"/>
          </a:xfrm>
          <a:prstGeom prst="rect">
            <a:avLst/>
          </a:prstGeom>
          <a:noFill/>
        </p:spPr>
        <p:txBody>
          <a:bodyPr wrap="none" rtlCol="0">
            <a:spAutoFit/>
          </a:bodyPr>
          <a:lstStyle/>
          <a:p>
            <a:r>
              <a:rPr lang="en-US" sz="1400" dirty="0"/>
              <a:t>07-18-2022 6:07 pm</a:t>
            </a:r>
          </a:p>
        </p:txBody>
      </p:sp>
      <p:pic>
        <p:nvPicPr>
          <p:cNvPr id="54" name="Picture 53" descr="A graph showing the number of data&#10;&#10;Description automatically generated with medium confidence">
            <a:extLst>
              <a:ext uri="{FF2B5EF4-FFF2-40B4-BE49-F238E27FC236}">
                <a16:creationId xmlns:a16="http://schemas.microsoft.com/office/drawing/2014/main" id="{1E1E305D-19C3-3299-8F5D-EC1C7C1A46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702" y="3656511"/>
            <a:ext cx="2936882" cy="2963235"/>
          </a:xfrm>
          <a:prstGeom prst="rect">
            <a:avLst/>
          </a:prstGeom>
        </p:spPr>
      </p:pic>
      <p:pic>
        <p:nvPicPr>
          <p:cNvPr id="56" name="Picture 55" descr="A graph of a number of data&#10;&#10;Description automatically generated with medium confidence">
            <a:extLst>
              <a:ext uri="{FF2B5EF4-FFF2-40B4-BE49-F238E27FC236}">
                <a16:creationId xmlns:a16="http://schemas.microsoft.com/office/drawing/2014/main" id="{906EB8DA-1206-10DA-F304-A29EEBFDD6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54126" y="3650507"/>
            <a:ext cx="2992401" cy="2977513"/>
          </a:xfrm>
          <a:prstGeom prst="rect">
            <a:avLst/>
          </a:prstGeom>
        </p:spPr>
      </p:pic>
      <p:pic>
        <p:nvPicPr>
          <p:cNvPr id="58" name="Picture 57" descr="A graph of a number of data&#10;&#10;Description automatically generated with medium confidence">
            <a:extLst>
              <a:ext uri="{FF2B5EF4-FFF2-40B4-BE49-F238E27FC236}">
                <a16:creationId xmlns:a16="http://schemas.microsoft.com/office/drawing/2014/main" id="{82AE181A-B533-2CAE-D92E-6CC9D09775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21742" y="3638573"/>
            <a:ext cx="2992402" cy="3001379"/>
          </a:xfrm>
          <a:prstGeom prst="rect">
            <a:avLst/>
          </a:prstGeom>
        </p:spPr>
      </p:pic>
      <p:pic>
        <p:nvPicPr>
          <p:cNvPr id="60" name="Picture 59" descr="A graph showing the number of data&#10;&#10;Description automatically generated with medium confidence">
            <a:extLst>
              <a:ext uri="{FF2B5EF4-FFF2-40B4-BE49-F238E27FC236}">
                <a16:creationId xmlns:a16="http://schemas.microsoft.com/office/drawing/2014/main" id="{C52413C9-ED18-0C8B-EF57-D0424AFD5F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89358" y="3633797"/>
            <a:ext cx="3002641" cy="3008665"/>
          </a:xfrm>
          <a:prstGeom prst="rect">
            <a:avLst/>
          </a:prstGeom>
        </p:spPr>
      </p:pic>
      <p:sp>
        <p:nvSpPr>
          <p:cNvPr id="61" name="TextBox 60">
            <a:extLst>
              <a:ext uri="{FF2B5EF4-FFF2-40B4-BE49-F238E27FC236}">
                <a16:creationId xmlns:a16="http://schemas.microsoft.com/office/drawing/2014/main" id="{5403A110-0837-5F03-FD67-1E7C4E2790B9}"/>
              </a:ext>
            </a:extLst>
          </p:cNvPr>
          <p:cNvSpPr txBox="1"/>
          <p:nvPr/>
        </p:nvSpPr>
        <p:spPr>
          <a:xfrm>
            <a:off x="2144516" y="3836689"/>
            <a:ext cx="248786"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I</a:t>
            </a:r>
          </a:p>
        </p:txBody>
      </p:sp>
      <p:sp>
        <p:nvSpPr>
          <p:cNvPr id="62" name="TextBox 61">
            <a:extLst>
              <a:ext uri="{FF2B5EF4-FFF2-40B4-BE49-F238E27FC236}">
                <a16:creationId xmlns:a16="http://schemas.microsoft.com/office/drawing/2014/main" id="{B5F92716-D2D3-A82D-ED3C-AE600175F9C5}"/>
              </a:ext>
            </a:extLst>
          </p:cNvPr>
          <p:cNvSpPr txBox="1"/>
          <p:nvPr/>
        </p:nvSpPr>
        <p:spPr>
          <a:xfrm>
            <a:off x="5066005" y="3805869"/>
            <a:ext cx="277640"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J</a:t>
            </a:r>
          </a:p>
        </p:txBody>
      </p:sp>
      <p:sp>
        <p:nvSpPr>
          <p:cNvPr id="63" name="TextBox 62">
            <a:extLst>
              <a:ext uri="{FF2B5EF4-FFF2-40B4-BE49-F238E27FC236}">
                <a16:creationId xmlns:a16="http://schemas.microsoft.com/office/drawing/2014/main" id="{A74059CE-6F34-E1EF-F0E7-6A9B156584E9}"/>
              </a:ext>
            </a:extLst>
          </p:cNvPr>
          <p:cNvSpPr txBox="1"/>
          <p:nvPr/>
        </p:nvSpPr>
        <p:spPr>
          <a:xfrm>
            <a:off x="8192717" y="4400396"/>
            <a:ext cx="330540"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K</a:t>
            </a:r>
          </a:p>
        </p:txBody>
      </p:sp>
      <p:sp>
        <p:nvSpPr>
          <p:cNvPr id="64" name="TextBox 63">
            <a:extLst>
              <a:ext uri="{FF2B5EF4-FFF2-40B4-BE49-F238E27FC236}">
                <a16:creationId xmlns:a16="http://schemas.microsoft.com/office/drawing/2014/main" id="{C7DE92E8-FADE-AF8A-86B7-728C747AEA4F}"/>
              </a:ext>
            </a:extLst>
          </p:cNvPr>
          <p:cNvSpPr txBox="1"/>
          <p:nvPr/>
        </p:nvSpPr>
        <p:spPr>
          <a:xfrm>
            <a:off x="11188530" y="3772157"/>
            <a:ext cx="308098" cy="369332"/>
          </a:xfrm>
          <a:prstGeom prst="rect">
            <a:avLst/>
          </a:prstGeom>
          <a:noFill/>
        </p:spPr>
        <p:txBody>
          <a:bodyPr wrap="none" rtlCol="0">
            <a:spAutoFit/>
          </a:bodyPr>
          <a:lstStyle/>
          <a:p>
            <a:r>
              <a:rPr lang="en-US" b="1" dirty="0">
                <a:solidFill>
                  <a:schemeClr val="bg1"/>
                </a:solidFill>
                <a:effectLst>
                  <a:outerShdw blurRad="38100" dist="38100" dir="2700000" algn="tl">
                    <a:srgbClr val="000000">
                      <a:alpha val="43137"/>
                    </a:srgbClr>
                  </a:outerShdw>
                </a:effectLst>
              </a:rPr>
              <a:t>L</a:t>
            </a:r>
          </a:p>
        </p:txBody>
      </p:sp>
      <p:sp>
        <p:nvSpPr>
          <p:cNvPr id="65" name="Star: 5 Points 64">
            <a:extLst>
              <a:ext uri="{FF2B5EF4-FFF2-40B4-BE49-F238E27FC236}">
                <a16:creationId xmlns:a16="http://schemas.microsoft.com/office/drawing/2014/main" id="{69FCB006-0FB3-CB5C-E13A-B0F79090058C}"/>
              </a:ext>
            </a:extLst>
          </p:cNvPr>
          <p:cNvSpPr/>
          <p:nvPr/>
        </p:nvSpPr>
        <p:spPr>
          <a:xfrm>
            <a:off x="1869755" y="3821697"/>
            <a:ext cx="300711" cy="304800"/>
          </a:xfrm>
          <a:prstGeom prst="star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6" name="Star: 5 Points 65">
            <a:extLst>
              <a:ext uri="{FF2B5EF4-FFF2-40B4-BE49-F238E27FC236}">
                <a16:creationId xmlns:a16="http://schemas.microsoft.com/office/drawing/2014/main" id="{76F40629-ED19-5B00-0939-28D2B8910ED3}"/>
              </a:ext>
            </a:extLst>
          </p:cNvPr>
          <p:cNvSpPr/>
          <p:nvPr/>
        </p:nvSpPr>
        <p:spPr>
          <a:xfrm>
            <a:off x="4839107" y="3772157"/>
            <a:ext cx="300711" cy="304800"/>
          </a:xfrm>
          <a:prstGeom prst="star5">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8" name="TextBox 67">
            <a:extLst>
              <a:ext uri="{FF2B5EF4-FFF2-40B4-BE49-F238E27FC236}">
                <a16:creationId xmlns:a16="http://schemas.microsoft.com/office/drawing/2014/main" id="{4F66A336-BC0E-2812-B75A-A941BB7B4ABF}"/>
              </a:ext>
            </a:extLst>
          </p:cNvPr>
          <p:cNvSpPr txBox="1"/>
          <p:nvPr/>
        </p:nvSpPr>
        <p:spPr>
          <a:xfrm>
            <a:off x="4648337" y="1687568"/>
            <a:ext cx="5333863" cy="1200329"/>
          </a:xfrm>
          <a:prstGeom prst="rect">
            <a:avLst/>
          </a:prstGeom>
          <a:noFill/>
        </p:spPr>
        <p:txBody>
          <a:bodyPr wrap="square">
            <a:spAutoFit/>
          </a:bodyPr>
          <a:lstStyle/>
          <a:p>
            <a:pPr marL="285750" indent="-285750">
              <a:buFont typeface="Arial" panose="020B0604020202020204" pitchFamily="34" charset="0"/>
              <a:buChar char="•"/>
            </a:pPr>
            <a:r>
              <a:rPr lang="en-US" dirty="0"/>
              <a:t>07-18-22 Disturbance 2 6:07 pm</a:t>
            </a:r>
          </a:p>
          <a:p>
            <a:pPr marL="285750" indent="-285750">
              <a:buFont typeface="Arial" panose="020B0604020202020204" pitchFamily="34" charset="0"/>
              <a:buChar char="•"/>
            </a:pPr>
            <a:r>
              <a:rPr lang="en-US" dirty="0"/>
              <a:t>Disturbance from (0,0) to (200,00)</a:t>
            </a:r>
          </a:p>
          <a:p>
            <a:pPr marL="285750" indent="-285750">
              <a:buFont typeface="Arial" panose="020B0604020202020204" pitchFamily="34" charset="0"/>
              <a:buChar char="•"/>
            </a:pPr>
            <a:r>
              <a:rPr lang="en-US" dirty="0"/>
              <a:t>Poles located on throughout all tracks and zones</a:t>
            </a:r>
          </a:p>
          <a:p>
            <a:pPr marL="285750" indent="-285750">
              <a:buFont typeface="Arial" panose="020B0604020202020204" pitchFamily="34" charset="0"/>
              <a:buChar char="•"/>
            </a:pPr>
            <a:r>
              <a:rPr lang="en-US" dirty="0"/>
              <a:t>Taken 7min after the conclusion of disturbance trial </a:t>
            </a:r>
          </a:p>
        </p:txBody>
      </p:sp>
    </p:spTree>
    <p:extLst>
      <p:ext uri="{BB962C8B-B14F-4D97-AF65-F5344CB8AC3E}">
        <p14:creationId xmlns:p14="http://schemas.microsoft.com/office/powerpoint/2010/main" val="11007120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43B7E7-91F3-F7D6-1EE9-25F9EBAAEE8C}"/>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6BD178DC-AC06-79A3-528F-EFBA296748E1}"/>
              </a:ext>
            </a:extLst>
          </p:cNvPr>
          <p:cNvSpPr>
            <a:spLocks noGrp="1"/>
          </p:cNvSpPr>
          <p:nvPr>
            <p:ph sz="half" idx="2"/>
          </p:nvPr>
        </p:nvSpPr>
        <p:spPr/>
        <p:txBody>
          <a:bodyPr/>
          <a:lstStyle/>
          <a:p>
            <a:endParaRPr lang="en-US"/>
          </a:p>
        </p:txBody>
      </p:sp>
      <p:sp>
        <p:nvSpPr>
          <p:cNvPr id="5" name="Title 1">
            <a:extLst>
              <a:ext uri="{FF2B5EF4-FFF2-40B4-BE49-F238E27FC236}">
                <a16:creationId xmlns:a16="http://schemas.microsoft.com/office/drawing/2014/main" id="{9784F7CD-E7DD-9EC0-ADD2-F2FDF1E16C4A}"/>
              </a:ext>
            </a:extLst>
          </p:cNvPr>
          <p:cNvSpPr>
            <a:spLocks noGrp="1"/>
          </p:cNvSpPr>
          <p:nvPr>
            <p:ph type="title"/>
          </p:nvPr>
        </p:nvSpPr>
        <p:spPr>
          <a:xfrm>
            <a:off x="838200" y="365125"/>
            <a:ext cx="10515600" cy="1325563"/>
          </a:xfrm>
        </p:spPr>
        <p:txBody>
          <a:bodyPr>
            <a:normAutofit fontScale="90000"/>
          </a:bodyPr>
          <a:lstStyle/>
          <a:p>
            <a:pPr algn="ctr"/>
            <a:r>
              <a:rPr lang="en-US" dirty="0"/>
              <a:t>Expected Attenuation Values Near Sediment Plume </a:t>
            </a:r>
          </a:p>
        </p:txBody>
      </p:sp>
    </p:spTree>
    <p:extLst>
      <p:ext uri="{BB962C8B-B14F-4D97-AF65-F5344CB8AC3E}">
        <p14:creationId xmlns:p14="http://schemas.microsoft.com/office/powerpoint/2010/main" val="14226313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D3E82-D101-3367-FD7A-586CD3A0B4F7}"/>
              </a:ext>
            </a:extLst>
          </p:cNvPr>
          <p:cNvSpPr>
            <a:spLocks noGrp="1"/>
          </p:cNvSpPr>
          <p:nvPr>
            <p:ph type="title"/>
          </p:nvPr>
        </p:nvSpPr>
        <p:spPr>
          <a:xfrm>
            <a:off x="838200" y="181303"/>
            <a:ext cx="10515600" cy="1325563"/>
          </a:xfrm>
        </p:spPr>
        <p:txBody>
          <a:bodyPr>
            <a:normAutofit fontScale="90000"/>
          </a:bodyPr>
          <a:lstStyle/>
          <a:p>
            <a:pPr algn="ctr"/>
            <a:r>
              <a:rPr lang="en-US" dirty="0"/>
              <a:t>Plumes Generated had Finer Scale Impacts than Anticipated</a:t>
            </a:r>
          </a:p>
        </p:txBody>
      </p:sp>
      <p:sp>
        <p:nvSpPr>
          <p:cNvPr id="3" name="Content Placeholder 2">
            <a:extLst>
              <a:ext uri="{FF2B5EF4-FFF2-40B4-BE49-F238E27FC236}">
                <a16:creationId xmlns:a16="http://schemas.microsoft.com/office/drawing/2014/main" id="{4B697C62-1055-116A-62E9-23571D95022D}"/>
              </a:ext>
            </a:extLst>
          </p:cNvPr>
          <p:cNvSpPr>
            <a:spLocks noGrp="1"/>
          </p:cNvSpPr>
          <p:nvPr>
            <p:ph sz="half" idx="1"/>
          </p:nvPr>
        </p:nvSpPr>
        <p:spPr>
          <a:xfrm>
            <a:off x="137227" y="1506866"/>
            <a:ext cx="5958773" cy="3161028"/>
          </a:xfrm>
        </p:spPr>
        <p:txBody>
          <a:bodyPr>
            <a:normAutofit/>
          </a:bodyPr>
          <a:lstStyle/>
          <a:p>
            <a:pPr marL="0" indent="0">
              <a:buNone/>
            </a:pPr>
            <a:r>
              <a:rPr lang="en-US" dirty="0"/>
              <a:t> </a:t>
            </a:r>
          </a:p>
          <a:p>
            <a:r>
              <a:rPr lang="en-US" dirty="0"/>
              <a:t>Standard experiments demonstrated the sediment plume not traveling far enough</a:t>
            </a:r>
          </a:p>
          <a:p>
            <a:r>
              <a:rPr lang="en-US" dirty="0"/>
              <a:t>Scale generated for the plume simulation is too large</a:t>
            </a:r>
          </a:p>
          <a:p>
            <a:pPr lvl="1"/>
            <a:endParaRPr lang="en-US" dirty="0"/>
          </a:p>
        </p:txBody>
      </p:sp>
      <p:pic>
        <p:nvPicPr>
          <p:cNvPr id="6" name="Picture 5" descr="Aerial view of a body of water&#10;&#10;Description automatically generated">
            <a:extLst>
              <a:ext uri="{FF2B5EF4-FFF2-40B4-BE49-F238E27FC236}">
                <a16:creationId xmlns:a16="http://schemas.microsoft.com/office/drawing/2014/main" id="{8450EDE6-776F-BEEB-B3E7-12640619C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9841" y="2089200"/>
            <a:ext cx="5544897" cy="3696598"/>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2DF9360A-9572-F092-E56B-0A8622BB034C}"/>
              </a:ext>
            </a:extLst>
          </p:cNvPr>
          <p:cNvSpPr/>
          <p:nvPr/>
        </p:nvSpPr>
        <p:spPr>
          <a:xfrm>
            <a:off x="8447603" y="3333624"/>
            <a:ext cx="2818895" cy="12444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615F6E6-DE5A-49B2-4B04-0940689A74F5}"/>
              </a:ext>
            </a:extLst>
          </p:cNvPr>
          <p:cNvSpPr/>
          <p:nvPr/>
        </p:nvSpPr>
        <p:spPr>
          <a:xfrm>
            <a:off x="8447603" y="3333624"/>
            <a:ext cx="1628964" cy="57831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44069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1BA6B-182A-633E-2366-405DD856D63F}"/>
              </a:ext>
            </a:extLst>
          </p:cNvPr>
          <p:cNvSpPr>
            <a:spLocks noGrp="1"/>
          </p:cNvSpPr>
          <p:nvPr>
            <p:ph type="title"/>
          </p:nvPr>
        </p:nvSpPr>
        <p:spPr/>
        <p:txBody>
          <a:bodyPr/>
          <a:lstStyle/>
          <a:p>
            <a:pPr algn="ctr"/>
            <a:r>
              <a:rPr lang="en-US" dirty="0"/>
              <a:t>Future Applications</a:t>
            </a:r>
          </a:p>
        </p:txBody>
      </p:sp>
      <p:sp>
        <p:nvSpPr>
          <p:cNvPr id="3" name="Content Placeholder 2">
            <a:extLst>
              <a:ext uri="{FF2B5EF4-FFF2-40B4-BE49-F238E27FC236}">
                <a16:creationId xmlns:a16="http://schemas.microsoft.com/office/drawing/2014/main" id="{773A187E-6908-D497-7DF2-4E2FFBDC3271}"/>
              </a:ext>
            </a:extLst>
          </p:cNvPr>
          <p:cNvSpPr>
            <a:spLocks noGrp="1"/>
          </p:cNvSpPr>
          <p:nvPr>
            <p:ph sz="half" idx="1"/>
          </p:nvPr>
        </p:nvSpPr>
        <p:spPr>
          <a:xfrm>
            <a:off x="740619" y="1424097"/>
            <a:ext cx="5025216" cy="4351338"/>
          </a:xfrm>
        </p:spPr>
        <p:txBody>
          <a:bodyPr>
            <a:normAutofit fontScale="92500"/>
          </a:bodyPr>
          <a:lstStyle/>
          <a:p>
            <a:pPr marL="0" indent="0">
              <a:buNone/>
            </a:pPr>
            <a:endParaRPr lang="en-US" dirty="0"/>
          </a:p>
          <a:p>
            <a:pPr lvl="1"/>
            <a:r>
              <a:rPr lang="en-US" dirty="0"/>
              <a:t>Consider inconsistency of current</a:t>
            </a:r>
          </a:p>
          <a:p>
            <a:pPr lvl="1"/>
            <a:r>
              <a:rPr lang="en-US" dirty="0"/>
              <a:t>Adapt scale of impacts to intensity of plume from previous results</a:t>
            </a:r>
          </a:p>
          <a:p>
            <a:pPr lvl="1"/>
            <a:r>
              <a:rPr lang="en-US" dirty="0"/>
              <a:t>Randomize loggers and poles</a:t>
            </a:r>
          </a:p>
          <a:p>
            <a:pPr lvl="1"/>
            <a:r>
              <a:rPr lang="en-US" dirty="0"/>
              <a:t>Because of difference in depth of area, measure 10cm off the surface</a:t>
            </a:r>
          </a:p>
          <a:p>
            <a:pPr lvl="1"/>
            <a:r>
              <a:rPr lang="en-US" dirty="0"/>
              <a:t>Calibrating loggers to each other in standardized environment</a:t>
            </a:r>
          </a:p>
          <a:p>
            <a:pPr lvl="1"/>
            <a:r>
              <a:rPr lang="en-US" dirty="0"/>
              <a:t>Barrier keeping larger debris out (chicken wire)</a:t>
            </a:r>
          </a:p>
        </p:txBody>
      </p:sp>
      <p:pic>
        <p:nvPicPr>
          <p:cNvPr id="7" name="Picture 6" descr="A green and silver round object with holes&#10;&#10;Description automatically generated">
            <a:extLst>
              <a:ext uri="{FF2B5EF4-FFF2-40B4-BE49-F238E27FC236}">
                <a16:creationId xmlns:a16="http://schemas.microsoft.com/office/drawing/2014/main" id="{02103047-1D78-6B95-6711-24B6A97349FE}"/>
              </a:ext>
            </a:extLst>
          </p:cNvPr>
          <p:cNvPicPr>
            <a:picLocks noChangeAspect="1"/>
          </p:cNvPicPr>
          <p:nvPr/>
        </p:nvPicPr>
        <p:blipFill>
          <a:blip r:embed="rId3">
            <a:extLst>
              <a:ext uri="{28A0092B-C50C-407E-A947-70E740481C1C}">
                <a14:useLocalDpi xmlns:a14="http://schemas.microsoft.com/office/drawing/2010/main" val="0"/>
              </a:ext>
            </a:extLst>
          </a:blip>
          <a:srcRect l="29634" r="30463"/>
          <a:stretch/>
        </p:blipFill>
        <p:spPr>
          <a:xfrm>
            <a:off x="7583214" y="1965435"/>
            <a:ext cx="2498834" cy="3810000"/>
          </a:xfrm>
          <a:prstGeom prst="rect">
            <a:avLst/>
          </a:prstGeom>
        </p:spPr>
      </p:pic>
    </p:spTree>
    <p:extLst>
      <p:ext uri="{BB962C8B-B14F-4D97-AF65-F5344CB8AC3E}">
        <p14:creationId xmlns:p14="http://schemas.microsoft.com/office/powerpoint/2010/main" val="19300172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7C28-B431-B587-67B9-85EB3F85DE12}"/>
              </a:ext>
            </a:extLst>
          </p:cNvPr>
          <p:cNvSpPr>
            <a:spLocks noGrp="1"/>
          </p:cNvSpPr>
          <p:nvPr>
            <p:ph type="title"/>
          </p:nvPr>
        </p:nvSpPr>
        <p:spPr/>
        <p:txBody>
          <a:bodyPr>
            <a:normAutofit fontScale="90000"/>
          </a:bodyPr>
          <a:lstStyle/>
          <a:p>
            <a:pPr algn="ctr"/>
            <a:r>
              <a:rPr lang="en-US" dirty="0"/>
              <a:t>Data Automation is Instrumental for Organizing Biological Data</a:t>
            </a:r>
          </a:p>
        </p:txBody>
      </p:sp>
      <p:sp>
        <p:nvSpPr>
          <p:cNvPr id="3" name="Content Placeholder 2">
            <a:extLst>
              <a:ext uri="{FF2B5EF4-FFF2-40B4-BE49-F238E27FC236}">
                <a16:creationId xmlns:a16="http://schemas.microsoft.com/office/drawing/2014/main" id="{7D298D9F-9B61-9B3A-6E7A-1583618D6046}"/>
              </a:ext>
            </a:extLst>
          </p:cNvPr>
          <p:cNvSpPr>
            <a:spLocks noGrp="1"/>
          </p:cNvSpPr>
          <p:nvPr>
            <p:ph sz="half" idx="1"/>
          </p:nvPr>
        </p:nvSpPr>
        <p:spPr>
          <a:xfrm>
            <a:off x="615504" y="2306473"/>
            <a:ext cx="5025216" cy="2714844"/>
          </a:xfrm>
        </p:spPr>
        <p:txBody>
          <a:bodyPr/>
          <a:lstStyle/>
          <a:p>
            <a:r>
              <a:rPr lang="en-US" dirty="0"/>
              <a:t>Corrects human mistakes</a:t>
            </a:r>
          </a:p>
          <a:p>
            <a:r>
              <a:rPr lang="en-US" dirty="0"/>
              <a:t>Improves accuracy</a:t>
            </a:r>
          </a:p>
          <a:p>
            <a:r>
              <a:rPr lang="en-US" dirty="0"/>
              <a:t>Faster data manipulation</a:t>
            </a:r>
          </a:p>
          <a:p>
            <a:r>
              <a:rPr lang="en-US" dirty="0"/>
              <a:t>Data backups</a:t>
            </a:r>
          </a:p>
        </p:txBody>
      </p:sp>
      <p:pic>
        <p:nvPicPr>
          <p:cNvPr id="6" name="Picture 5" descr="A logo with a blue circle and black text&#10;&#10;Description automatically generated">
            <a:extLst>
              <a:ext uri="{FF2B5EF4-FFF2-40B4-BE49-F238E27FC236}">
                <a16:creationId xmlns:a16="http://schemas.microsoft.com/office/drawing/2014/main" id="{88D10ECC-2A90-40D1-82FF-AA8DB2A6FC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067" y="2409825"/>
            <a:ext cx="6305550" cy="2495550"/>
          </a:xfrm>
          <a:prstGeom prst="rect">
            <a:avLst/>
          </a:prstGeom>
        </p:spPr>
      </p:pic>
    </p:spTree>
    <p:extLst>
      <p:ext uri="{BB962C8B-B14F-4D97-AF65-F5344CB8AC3E}">
        <p14:creationId xmlns:p14="http://schemas.microsoft.com/office/powerpoint/2010/main" val="41956116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329EB-4B36-D236-38E2-50247E903AF9}"/>
              </a:ext>
            </a:extLst>
          </p:cNvPr>
          <p:cNvSpPr>
            <a:spLocks noGrp="1"/>
          </p:cNvSpPr>
          <p:nvPr>
            <p:ph type="title"/>
          </p:nvPr>
        </p:nvSpPr>
        <p:spPr/>
        <p:txBody>
          <a:bodyPr/>
          <a:lstStyle/>
          <a:p>
            <a:r>
              <a:rPr lang="en-US" dirty="0"/>
              <a:t>Obstacles</a:t>
            </a:r>
          </a:p>
        </p:txBody>
      </p:sp>
      <p:sp>
        <p:nvSpPr>
          <p:cNvPr id="3" name="Content Placeholder 2">
            <a:extLst>
              <a:ext uri="{FF2B5EF4-FFF2-40B4-BE49-F238E27FC236}">
                <a16:creationId xmlns:a16="http://schemas.microsoft.com/office/drawing/2014/main" id="{D991F2CD-4890-2562-3811-E2678F49E14C}"/>
              </a:ext>
            </a:extLst>
          </p:cNvPr>
          <p:cNvSpPr>
            <a:spLocks noGrp="1"/>
          </p:cNvSpPr>
          <p:nvPr>
            <p:ph sz="half" idx="1"/>
          </p:nvPr>
        </p:nvSpPr>
        <p:spPr>
          <a:xfrm>
            <a:off x="689344" y="1825625"/>
            <a:ext cx="5025216" cy="4351338"/>
          </a:xfrm>
        </p:spPr>
        <p:txBody>
          <a:bodyPr>
            <a:normAutofit/>
          </a:bodyPr>
          <a:lstStyle/>
          <a:p>
            <a:r>
              <a:rPr lang="en-US" dirty="0"/>
              <a:t>Inconsistency of the current </a:t>
            </a:r>
          </a:p>
          <a:p>
            <a:r>
              <a:rPr lang="en-US" dirty="0"/>
              <a:t>Not every sector was sampled equivalently</a:t>
            </a:r>
          </a:p>
          <a:p>
            <a:r>
              <a:rPr lang="en-US" dirty="0"/>
              <a:t>Current was driven not by wind but a combination of tidal forces and ships going through ship channel 5mi away changing the current drastically</a:t>
            </a:r>
          </a:p>
        </p:txBody>
      </p:sp>
      <p:sp>
        <p:nvSpPr>
          <p:cNvPr id="4" name="Content Placeholder 3">
            <a:extLst>
              <a:ext uri="{FF2B5EF4-FFF2-40B4-BE49-F238E27FC236}">
                <a16:creationId xmlns:a16="http://schemas.microsoft.com/office/drawing/2014/main" id="{88AA2052-9963-074F-A041-1EF3C394A28E}"/>
              </a:ext>
            </a:extLst>
          </p:cNvPr>
          <p:cNvSpPr>
            <a:spLocks noGrp="1"/>
          </p:cNvSpPr>
          <p:nvPr>
            <p:ph sz="half" idx="2"/>
          </p:nvPr>
        </p:nvSpPr>
        <p:spPr/>
        <p:txBody>
          <a:bodyPr>
            <a:normAutofit/>
          </a:bodyPr>
          <a:lstStyle/>
          <a:p>
            <a:endParaRPr lang="en-US"/>
          </a:p>
        </p:txBody>
      </p:sp>
    </p:spTree>
    <p:extLst>
      <p:ext uri="{BB962C8B-B14F-4D97-AF65-F5344CB8AC3E}">
        <p14:creationId xmlns:p14="http://schemas.microsoft.com/office/powerpoint/2010/main" val="17988663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C8CCC-6994-F8EC-AF5D-EE060ADB522C}"/>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EEC6530F-5A14-D933-E810-AB1C202FFC02}"/>
              </a:ext>
            </a:extLst>
          </p:cNvPr>
          <p:cNvSpPr>
            <a:spLocks noGrp="1"/>
          </p:cNvSpPr>
          <p:nvPr>
            <p:ph sz="half" idx="1"/>
          </p:nvPr>
        </p:nvSpPr>
        <p:spPr/>
        <p:txBody>
          <a:bodyPr/>
          <a:lstStyle/>
          <a:p>
            <a:r>
              <a:rPr lang="en-US" dirty="0"/>
              <a:t>No Correlation between expected heavy disturbance sectors and light disturbance sectors</a:t>
            </a:r>
          </a:p>
          <a:p>
            <a:endParaRPr lang="en-US" dirty="0"/>
          </a:p>
        </p:txBody>
      </p:sp>
    </p:spTree>
    <p:extLst>
      <p:ext uri="{BB962C8B-B14F-4D97-AF65-F5344CB8AC3E}">
        <p14:creationId xmlns:p14="http://schemas.microsoft.com/office/powerpoint/2010/main" val="8080012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435F1-FC70-56F2-C677-AB1B82A68983}"/>
              </a:ext>
            </a:extLst>
          </p:cNvPr>
          <p:cNvSpPr>
            <a:spLocks noGrp="1"/>
          </p:cNvSpPr>
          <p:nvPr>
            <p:ph type="title"/>
          </p:nvPr>
        </p:nvSpPr>
        <p:spPr/>
        <p:txBody>
          <a:bodyPr/>
          <a:lstStyle/>
          <a:p>
            <a:r>
              <a:rPr lang="en-US" dirty="0"/>
              <a:t>Future Studies </a:t>
            </a:r>
          </a:p>
        </p:txBody>
      </p:sp>
      <p:sp>
        <p:nvSpPr>
          <p:cNvPr id="3" name="Content Placeholder 2">
            <a:extLst>
              <a:ext uri="{FF2B5EF4-FFF2-40B4-BE49-F238E27FC236}">
                <a16:creationId xmlns:a16="http://schemas.microsoft.com/office/drawing/2014/main" id="{DD3B8D85-43BF-6D58-2AFE-5D4A3B0D0D46}"/>
              </a:ext>
            </a:extLst>
          </p:cNvPr>
          <p:cNvSpPr>
            <a:spLocks noGrp="1"/>
          </p:cNvSpPr>
          <p:nvPr>
            <p:ph idx="1"/>
          </p:nvPr>
        </p:nvSpPr>
        <p:spPr/>
        <p:txBody>
          <a:bodyPr/>
          <a:lstStyle/>
          <a:p>
            <a:r>
              <a:rPr lang="en-US" dirty="0"/>
              <a:t>Net around disturbance area so floating debris does not cover light sensors</a:t>
            </a:r>
          </a:p>
          <a:p>
            <a:endParaRPr lang="en-US" dirty="0"/>
          </a:p>
        </p:txBody>
      </p:sp>
    </p:spTree>
    <p:extLst>
      <p:ext uri="{BB962C8B-B14F-4D97-AF65-F5344CB8AC3E}">
        <p14:creationId xmlns:p14="http://schemas.microsoft.com/office/powerpoint/2010/main" val="11884306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69CEE-F1FD-474F-0F21-83DB66FF9366}"/>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8AD0BBC4-A68E-98FD-98B7-69924EA304D8}"/>
              </a:ext>
            </a:extLst>
          </p:cNvPr>
          <p:cNvSpPr>
            <a:spLocks noGrp="1"/>
          </p:cNvSpPr>
          <p:nvPr>
            <p:ph idx="1"/>
          </p:nvPr>
        </p:nvSpPr>
        <p:spPr/>
        <p:txBody>
          <a:bodyPr/>
          <a:lstStyle/>
          <a:p>
            <a:r>
              <a:rPr lang="en-US" dirty="0"/>
              <a:t>Funding Source</a:t>
            </a:r>
          </a:p>
          <a:p>
            <a:r>
              <a:rPr lang="en-US" dirty="0"/>
              <a:t>Team Members</a:t>
            </a:r>
          </a:p>
          <a:p>
            <a:r>
              <a:rPr lang="en-US" dirty="0"/>
              <a:t>Dr. Bird</a:t>
            </a:r>
          </a:p>
        </p:txBody>
      </p:sp>
    </p:spTree>
    <p:extLst>
      <p:ext uri="{BB962C8B-B14F-4D97-AF65-F5344CB8AC3E}">
        <p14:creationId xmlns:p14="http://schemas.microsoft.com/office/powerpoint/2010/main" val="8494825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0F82-E6AD-0F11-ACED-903923917F23}"/>
              </a:ext>
            </a:extLst>
          </p:cNvPr>
          <p:cNvSpPr>
            <a:spLocks noGrp="1"/>
          </p:cNvSpPr>
          <p:nvPr>
            <p:ph type="title"/>
          </p:nvPr>
        </p:nvSpPr>
        <p:spPr/>
        <p:txBody>
          <a:bodyPr/>
          <a:lstStyle/>
          <a:p>
            <a:r>
              <a:rPr lang="en-US" dirty="0"/>
              <a:t>Lab Pictures</a:t>
            </a:r>
          </a:p>
        </p:txBody>
      </p:sp>
      <p:pic>
        <p:nvPicPr>
          <p:cNvPr id="4" name="Picture 3" descr="A group of people lying on the floor&#10;&#10;Description automatically generated">
            <a:extLst>
              <a:ext uri="{FF2B5EF4-FFF2-40B4-BE49-F238E27FC236}">
                <a16:creationId xmlns:a16="http://schemas.microsoft.com/office/drawing/2014/main" id="{D45A110A-BE6C-5577-7A80-85434D6EE6E5}"/>
              </a:ext>
            </a:extLst>
          </p:cNvPr>
          <p:cNvPicPr>
            <a:picLocks noChangeAspect="1"/>
          </p:cNvPicPr>
          <p:nvPr/>
        </p:nvPicPr>
        <p:blipFill>
          <a:blip r:embed="rId3">
            <a:extLst>
              <a:ext uri="{28A0092B-C50C-407E-A947-70E740481C1C}">
                <a14:useLocalDpi xmlns:a14="http://schemas.microsoft.com/office/drawing/2010/main" val="0"/>
              </a:ext>
            </a:extLst>
          </a:blip>
          <a:srcRect t="-35012" b="35012"/>
          <a:stretch/>
        </p:blipFill>
        <p:spPr>
          <a:xfrm rot="10800000">
            <a:off x="450850" y="1873250"/>
            <a:ext cx="7146535" cy="5628640"/>
          </a:xfrm>
          <a:prstGeom prst="rect">
            <a:avLst/>
          </a:prstGeom>
        </p:spPr>
      </p:pic>
    </p:spTree>
    <p:extLst>
      <p:ext uri="{BB962C8B-B14F-4D97-AF65-F5344CB8AC3E}">
        <p14:creationId xmlns:p14="http://schemas.microsoft.com/office/powerpoint/2010/main" val="1131553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D8463-5D2A-5DCF-C952-09A7C4F53ABB}"/>
              </a:ext>
            </a:extLst>
          </p:cNvPr>
          <p:cNvSpPr>
            <a:spLocks noGrp="1"/>
          </p:cNvSpPr>
          <p:nvPr>
            <p:ph type="title"/>
          </p:nvPr>
        </p:nvSpPr>
        <p:spPr>
          <a:xfrm>
            <a:off x="117539" y="-9317"/>
            <a:ext cx="12065658" cy="1325563"/>
          </a:xfrm>
        </p:spPr>
        <p:txBody>
          <a:bodyPr>
            <a:normAutofit fontScale="90000"/>
          </a:bodyPr>
          <a:lstStyle/>
          <a:p>
            <a:pPr algn="ctr"/>
            <a:r>
              <a:rPr lang="en-US" dirty="0"/>
              <a:t>Studying the effect of sediment plumes on seagrass</a:t>
            </a:r>
          </a:p>
        </p:txBody>
      </p:sp>
      <p:sp>
        <p:nvSpPr>
          <p:cNvPr id="4" name="Content Placeholder 3">
            <a:extLst>
              <a:ext uri="{FF2B5EF4-FFF2-40B4-BE49-F238E27FC236}">
                <a16:creationId xmlns:a16="http://schemas.microsoft.com/office/drawing/2014/main" id="{922153E4-5245-154D-8FA9-A5F7DD33538F}"/>
              </a:ext>
            </a:extLst>
          </p:cNvPr>
          <p:cNvSpPr>
            <a:spLocks noGrp="1"/>
          </p:cNvSpPr>
          <p:nvPr>
            <p:ph sz="half" idx="2"/>
          </p:nvPr>
        </p:nvSpPr>
        <p:spPr>
          <a:xfrm>
            <a:off x="6319840" y="1825625"/>
            <a:ext cx="5033960" cy="2949298"/>
          </a:xfrm>
        </p:spPr>
        <p:txBody>
          <a:bodyPr/>
          <a:lstStyle/>
          <a:p>
            <a:r>
              <a:rPr lang="en-US" dirty="0"/>
              <a:t>Sediment plumes created by ship docking near Texas Oyster Ranch farm</a:t>
            </a:r>
          </a:p>
          <a:p>
            <a:r>
              <a:rPr lang="en-US" dirty="0"/>
              <a:t>Shuffling bags within cages, small plume of material is released when flipped back into water following handling </a:t>
            </a:r>
          </a:p>
        </p:txBody>
      </p:sp>
      <p:pic>
        <p:nvPicPr>
          <p:cNvPr id="6" name="Picture 5" descr="A boat in the water&#10;&#10;Description automatically generated">
            <a:extLst>
              <a:ext uri="{FF2B5EF4-FFF2-40B4-BE49-F238E27FC236}">
                <a16:creationId xmlns:a16="http://schemas.microsoft.com/office/drawing/2014/main" id="{96401160-9D65-9267-A81F-7541746282D4}"/>
              </a:ext>
            </a:extLst>
          </p:cNvPr>
          <p:cNvPicPr>
            <a:picLocks noChangeAspect="1"/>
          </p:cNvPicPr>
          <p:nvPr/>
        </p:nvPicPr>
        <p:blipFill>
          <a:blip r:embed="rId3">
            <a:extLst>
              <a:ext uri="{28A0092B-C50C-407E-A947-70E740481C1C}">
                <a14:useLocalDpi xmlns:a14="http://schemas.microsoft.com/office/drawing/2010/main" val="0"/>
              </a:ext>
            </a:extLst>
          </a:blip>
          <a:srcRect t="3588" r="2313"/>
          <a:stretch/>
        </p:blipFill>
        <p:spPr>
          <a:xfrm>
            <a:off x="203843" y="1345561"/>
            <a:ext cx="2851270" cy="1645123"/>
          </a:xfrm>
          <a:prstGeom prst="rect">
            <a:avLst/>
          </a:prstGeom>
        </p:spPr>
      </p:pic>
      <p:pic>
        <p:nvPicPr>
          <p:cNvPr id="8" name="Picture 7" descr="A boat in the water&#10;&#10;Description automatically generated">
            <a:extLst>
              <a:ext uri="{FF2B5EF4-FFF2-40B4-BE49-F238E27FC236}">
                <a16:creationId xmlns:a16="http://schemas.microsoft.com/office/drawing/2014/main" id="{F761DE2A-A6E1-143D-B9C7-730ECAA2C35A}"/>
              </a:ext>
            </a:extLst>
          </p:cNvPr>
          <p:cNvPicPr>
            <a:picLocks noChangeAspect="1"/>
          </p:cNvPicPr>
          <p:nvPr/>
        </p:nvPicPr>
        <p:blipFill>
          <a:blip r:embed="rId4">
            <a:extLst>
              <a:ext uri="{28A0092B-C50C-407E-A947-70E740481C1C}">
                <a14:useLocalDpi xmlns:a14="http://schemas.microsoft.com/office/drawing/2010/main" val="0"/>
              </a:ext>
            </a:extLst>
          </a:blip>
          <a:srcRect t="3226" r="1013"/>
          <a:stretch/>
        </p:blipFill>
        <p:spPr>
          <a:xfrm>
            <a:off x="186833" y="3110121"/>
            <a:ext cx="2885290" cy="1645122"/>
          </a:xfrm>
          <a:prstGeom prst="rect">
            <a:avLst/>
          </a:prstGeom>
        </p:spPr>
      </p:pic>
      <p:pic>
        <p:nvPicPr>
          <p:cNvPr id="10" name="Picture 9" descr="A boat in the water&#10;&#10;Description automatically generated">
            <a:extLst>
              <a:ext uri="{FF2B5EF4-FFF2-40B4-BE49-F238E27FC236}">
                <a16:creationId xmlns:a16="http://schemas.microsoft.com/office/drawing/2014/main" id="{8F18FD96-CFD3-2130-98FD-B069E11163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39" y="4874681"/>
            <a:ext cx="2937574" cy="1674933"/>
          </a:xfrm>
          <a:prstGeom prst="rect">
            <a:avLst/>
          </a:prstGeom>
        </p:spPr>
      </p:pic>
      <p:pic>
        <p:nvPicPr>
          <p:cNvPr id="14" name="Picture 13" descr="A close-up of a map&#10;&#10;Description automatically generated">
            <a:extLst>
              <a:ext uri="{FF2B5EF4-FFF2-40B4-BE49-F238E27FC236}">
                <a16:creationId xmlns:a16="http://schemas.microsoft.com/office/drawing/2014/main" id="{5AD81131-2A72-5EF0-FEE0-F9C4ECA217AA}"/>
              </a:ext>
            </a:extLst>
          </p:cNvPr>
          <p:cNvPicPr>
            <a:picLocks noChangeAspect="1"/>
          </p:cNvPicPr>
          <p:nvPr/>
        </p:nvPicPr>
        <p:blipFill>
          <a:blip r:embed="rId6">
            <a:extLst>
              <a:ext uri="{28A0092B-C50C-407E-A947-70E740481C1C}">
                <a14:useLocalDpi xmlns:a14="http://schemas.microsoft.com/office/drawing/2010/main" val="0"/>
              </a:ext>
            </a:extLst>
          </a:blip>
          <a:srcRect l="12266" r="12716" b="14168"/>
          <a:stretch/>
        </p:blipFill>
        <p:spPr>
          <a:xfrm>
            <a:off x="3181619" y="1345561"/>
            <a:ext cx="2914381" cy="1658803"/>
          </a:xfrm>
          <a:prstGeom prst="rect">
            <a:avLst/>
          </a:prstGeom>
        </p:spPr>
      </p:pic>
      <p:pic>
        <p:nvPicPr>
          <p:cNvPr id="16" name="Picture 15" descr="A green map of the islands&#10;&#10;Description automatically generated with medium confidence">
            <a:extLst>
              <a:ext uri="{FF2B5EF4-FFF2-40B4-BE49-F238E27FC236}">
                <a16:creationId xmlns:a16="http://schemas.microsoft.com/office/drawing/2014/main" id="{526DE5F6-D4E0-F87E-C377-E0B28A2A9790}"/>
              </a:ext>
            </a:extLst>
          </p:cNvPr>
          <p:cNvPicPr>
            <a:picLocks noChangeAspect="1"/>
          </p:cNvPicPr>
          <p:nvPr/>
        </p:nvPicPr>
        <p:blipFill>
          <a:blip r:embed="rId7">
            <a:extLst>
              <a:ext uri="{28A0092B-C50C-407E-A947-70E740481C1C}">
                <a14:useLocalDpi xmlns:a14="http://schemas.microsoft.com/office/drawing/2010/main" val="0"/>
              </a:ext>
            </a:extLst>
          </a:blip>
          <a:srcRect l="11843" r="12025" b="14168"/>
          <a:stretch/>
        </p:blipFill>
        <p:spPr>
          <a:xfrm>
            <a:off x="3181619" y="3110121"/>
            <a:ext cx="2914381" cy="1664802"/>
          </a:xfrm>
          <a:prstGeom prst="rect">
            <a:avLst/>
          </a:prstGeom>
        </p:spPr>
      </p:pic>
      <p:pic>
        <p:nvPicPr>
          <p:cNvPr id="18" name="Picture 17" descr="A map of the country&#10;&#10;Description automatically generated">
            <a:extLst>
              <a:ext uri="{FF2B5EF4-FFF2-40B4-BE49-F238E27FC236}">
                <a16:creationId xmlns:a16="http://schemas.microsoft.com/office/drawing/2014/main" id="{85F4DAA4-A5DC-33C0-B66E-71C8C2B46763}"/>
              </a:ext>
            </a:extLst>
          </p:cNvPr>
          <p:cNvPicPr>
            <a:picLocks noChangeAspect="1"/>
          </p:cNvPicPr>
          <p:nvPr/>
        </p:nvPicPr>
        <p:blipFill>
          <a:blip r:embed="rId8">
            <a:extLst>
              <a:ext uri="{28A0092B-C50C-407E-A947-70E740481C1C}">
                <a14:useLocalDpi xmlns:a14="http://schemas.microsoft.com/office/drawing/2010/main" val="0"/>
              </a:ext>
            </a:extLst>
          </a:blip>
          <a:srcRect l="11527" r="11642" b="10805"/>
          <a:stretch/>
        </p:blipFill>
        <p:spPr>
          <a:xfrm>
            <a:off x="3181619" y="4833553"/>
            <a:ext cx="2914381" cy="1716061"/>
          </a:xfrm>
          <a:prstGeom prst="rect">
            <a:avLst/>
          </a:prstGeom>
        </p:spPr>
      </p:pic>
    </p:spTree>
    <p:extLst>
      <p:ext uri="{BB962C8B-B14F-4D97-AF65-F5344CB8AC3E}">
        <p14:creationId xmlns:p14="http://schemas.microsoft.com/office/powerpoint/2010/main" val="5976782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BCFE-2C68-69AF-B688-83E7BEB8C546}"/>
              </a:ext>
            </a:extLst>
          </p:cNvPr>
          <p:cNvSpPr>
            <a:spLocks noGrp="1"/>
          </p:cNvSpPr>
          <p:nvPr>
            <p:ph type="title"/>
          </p:nvPr>
        </p:nvSpPr>
        <p:spPr/>
        <p:txBody>
          <a:bodyPr/>
          <a:lstStyle/>
          <a:p>
            <a:r>
              <a:rPr lang="en-US" dirty="0"/>
              <a:t>Works Cited</a:t>
            </a:r>
          </a:p>
        </p:txBody>
      </p:sp>
      <p:sp>
        <p:nvSpPr>
          <p:cNvPr id="6" name="Rectangle 2">
            <a:extLst>
              <a:ext uri="{FF2B5EF4-FFF2-40B4-BE49-F238E27FC236}">
                <a16:creationId xmlns:a16="http://schemas.microsoft.com/office/drawing/2014/main" id="{E4095F5E-CD4E-D664-0806-6C88E03BB03E}"/>
              </a:ext>
            </a:extLst>
          </p:cNvPr>
          <p:cNvSpPr>
            <a:spLocks noGrp="1" noChangeArrowheads="1"/>
          </p:cNvSpPr>
          <p:nvPr>
            <p:ph idx="1"/>
          </p:nvPr>
        </p:nvSpPr>
        <p:spPr bwMode="auto">
          <a:xfrm>
            <a:off x="645042" y="4310766"/>
            <a:ext cx="941554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San. “San José Island · Texas.”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San José Island · Texas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2019, www.google.com/maps/place/San+Jos%C3%A9+Island/@27.9290843. Accessed 27 Nov. 2024.</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0" name="Rectangle 6">
            <a:extLst>
              <a:ext uri="{FF2B5EF4-FFF2-40B4-BE49-F238E27FC236}">
                <a16:creationId xmlns:a16="http://schemas.microsoft.com/office/drawing/2014/main" id="{201C3293-2A31-469F-205D-82315E59D52B}"/>
              </a:ext>
            </a:extLst>
          </p:cNvPr>
          <p:cNvSpPr>
            <a:spLocks noChangeArrowheads="1"/>
          </p:cNvSpPr>
          <p:nvPr/>
        </p:nvSpPr>
        <p:spPr bwMode="auto">
          <a:xfrm>
            <a:off x="645042" y="3923932"/>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Markes</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Sarah , and Tim Davenport. “WCS Wild View: The Importance of Seagrass.” </a:t>
            </a:r>
            <a:r>
              <a:rPr kumimoji="0" lang="en-US" altLang="en-US" sz="12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Blog.wcs.org</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1 Nov. 2021, blog.wcs.org/photo/2021/11/01/the-importance-of-seagrass/.</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7">
            <a:extLst>
              <a:ext uri="{FF2B5EF4-FFF2-40B4-BE49-F238E27FC236}">
                <a16:creationId xmlns:a16="http://schemas.microsoft.com/office/drawing/2014/main" id="{1D379902-A30D-CC3C-72E8-31ECCC705A35}"/>
              </a:ext>
            </a:extLst>
          </p:cNvPr>
          <p:cNvSpPr>
            <a:spLocks noChangeArrowheads="1"/>
          </p:cNvSpPr>
          <p:nvPr/>
        </p:nvSpPr>
        <p:spPr bwMode="auto">
          <a:xfrm>
            <a:off x="645042" y="445149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457056"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Zabarte-Maeztu , Iñigo. “Sign in to Your Account.” </a:t>
            </a:r>
            <a:r>
              <a:rPr kumimoji="0" lang="en-US" altLang="en-US" sz="1200" b="0" i="1"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Tamucc.edu</a:t>
            </a:r>
            <a:r>
              <a:rPr kumimoji="0" lang="en-US" altLang="en-US" sz="1200" b="0" i="0" u="none" strike="noStrike" cap="none" normalizeH="0" baseline="0">
                <a:ln>
                  <a:noFill/>
                </a:ln>
                <a:solidFill>
                  <a:schemeClr val="tx1"/>
                </a:solidFill>
                <a:effectLst/>
                <a:latin typeface="Times New Roman" panose="02020603050405020304" pitchFamily="18" charset="0"/>
                <a:cs typeface="Times New Roman" panose="02020603050405020304" pitchFamily="18" charset="0"/>
              </a:rPr>
              <a:t>, Elsevier, 2024, www-sciencedirect-com.manowar.tamucc.edu/science/article/pii/S0141113621002361. Accessed 27 Nov. 2024.</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3312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C610-9C9A-6829-52D7-3386C50BB8E9}"/>
              </a:ext>
            </a:extLst>
          </p:cNvPr>
          <p:cNvSpPr>
            <a:spLocks noGrp="1"/>
          </p:cNvSpPr>
          <p:nvPr>
            <p:ph type="title"/>
          </p:nvPr>
        </p:nvSpPr>
        <p:spPr/>
        <p:txBody>
          <a:bodyPr/>
          <a:lstStyle/>
          <a:p>
            <a:r>
              <a:rPr lang="en-US" dirty="0"/>
              <a:t>Oyster mariculture</a:t>
            </a:r>
          </a:p>
        </p:txBody>
      </p:sp>
      <p:sp>
        <p:nvSpPr>
          <p:cNvPr id="3" name="Content Placeholder 2">
            <a:extLst>
              <a:ext uri="{FF2B5EF4-FFF2-40B4-BE49-F238E27FC236}">
                <a16:creationId xmlns:a16="http://schemas.microsoft.com/office/drawing/2014/main" id="{C8B9FC3D-EF3F-E776-387E-CE53F39BA12A}"/>
              </a:ext>
            </a:extLst>
          </p:cNvPr>
          <p:cNvSpPr>
            <a:spLocks noGrp="1"/>
          </p:cNvSpPr>
          <p:nvPr>
            <p:ph sz="half" idx="1"/>
          </p:nvPr>
        </p:nvSpPr>
        <p:spPr/>
        <p:txBody>
          <a:bodyPr/>
          <a:lstStyle/>
          <a:p>
            <a:endParaRPr lang="en-US"/>
          </a:p>
        </p:txBody>
      </p:sp>
      <p:sp>
        <p:nvSpPr>
          <p:cNvPr id="4" name="Content Placeholder 3">
            <a:extLst>
              <a:ext uri="{FF2B5EF4-FFF2-40B4-BE49-F238E27FC236}">
                <a16:creationId xmlns:a16="http://schemas.microsoft.com/office/drawing/2014/main" id="{FA6301A8-44CD-A0C1-60E5-7D2D3913FAD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635350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F085-181C-E067-9E54-60132690D76F}"/>
              </a:ext>
            </a:extLst>
          </p:cNvPr>
          <p:cNvSpPr>
            <a:spLocks noGrp="1"/>
          </p:cNvSpPr>
          <p:nvPr>
            <p:ph type="title"/>
          </p:nvPr>
        </p:nvSpPr>
        <p:spPr>
          <a:xfrm>
            <a:off x="5579410" y="243103"/>
            <a:ext cx="6161004" cy="886379"/>
          </a:xfrm>
        </p:spPr>
        <p:txBody>
          <a:bodyPr>
            <a:normAutofit/>
          </a:bodyPr>
          <a:lstStyle/>
          <a:p>
            <a:r>
              <a:rPr lang="en-US" sz="3700" dirty="0">
                <a:solidFill>
                  <a:schemeClr val="tx1"/>
                </a:solidFill>
              </a:rPr>
              <a:t>CMP OYSTER MARICULTURE</a:t>
            </a:r>
          </a:p>
        </p:txBody>
      </p:sp>
      <p:sp>
        <p:nvSpPr>
          <p:cNvPr id="3" name="Content Placeholder 2">
            <a:extLst>
              <a:ext uri="{FF2B5EF4-FFF2-40B4-BE49-F238E27FC236}">
                <a16:creationId xmlns:a16="http://schemas.microsoft.com/office/drawing/2014/main" id="{0F4A607A-ABEB-591C-9D19-C7B4633A5054}"/>
              </a:ext>
            </a:extLst>
          </p:cNvPr>
          <p:cNvSpPr>
            <a:spLocks noGrp="1"/>
          </p:cNvSpPr>
          <p:nvPr>
            <p:ph idx="1"/>
          </p:nvPr>
        </p:nvSpPr>
        <p:spPr>
          <a:xfrm>
            <a:off x="6384691" y="1376742"/>
            <a:ext cx="5217173" cy="4804983"/>
          </a:xfrm>
        </p:spPr>
        <p:txBody>
          <a:bodyPr>
            <a:normAutofit/>
          </a:bodyPr>
          <a:lstStyle/>
          <a:p>
            <a:r>
              <a:rPr lang="en-US" dirty="0">
                <a:solidFill>
                  <a:schemeClr val="tx1"/>
                </a:solidFill>
              </a:rPr>
              <a:t>Measure potential sediment generation at cultivated oyster mariculture (COM) operations in TX</a:t>
            </a:r>
          </a:p>
          <a:p>
            <a:r>
              <a:rPr lang="en-US" dirty="0">
                <a:solidFill>
                  <a:schemeClr val="tx1"/>
                </a:solidFill>
              </a:rPr>
              <a:t>Apply knowledge to simulate sediment plumes with similar characteristics at test seagrass beds, to measure if there were impacts to the seagrass.</a:t>
            </a:r>
          </a:p>
          <a:p>
            <a:r>
              <a:rPr lang="en-US" dirty="0">
                <a:solidFill>
                  <a:schemeClr val="tx1"/>
                </a:solidFill>
              </a:rPr>
              <a:t>Light Intensity parameter collected</a:t>
            </a:r>
          </a:p>
        </p:txBody>
      </p:sp>
      <p:pic>
        <p:nvPicPr>
          <p:cNvPr id="7" name="Picture 6">
            <a:extLst>
              <a:ext uri="{FF2B5EF4-FFF2-40B4-BE49-F238E27FC236}">
                <a16:creationId xmlns:a16="http://schemas.microsoft.com/office/drawing/2014/main" id="{5C749ED8-64E0-145D-AAEB-E8E4DE38BA11}"/>
              </a:ext>
            </a:extLst>
          </p:cNvPr>
          <p:cNvPicPr>
            <a:picLocks noChangeAspect="1"/>
          </p:cNvPicPr>
          <p:nvPr/>
        </p:nvPicPr>
        <p:blipFill>
          <a:blip r:embed="rId3"/>
          <a:srcRect l="1902" r="2100" b="3"/>
          <a:stretch/>
        </p:blipFill>
        <p:spPr>
          <a:xfrm>
            <a:off x="235534" y="482677"/>
            <a:ext cx="3296556" cy="329655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pic>
        <p:nvPicPr>
          <p:cNvPr id="5" name="Picture 4">
            <a:extLst>
              <a:ext uri="{FF2B5EF4-FFF2-40B4-BE49-F238E27FC236}">
                <a16:creationId xmlns:a16="http://schemas.microsoft.com/office/drawing/2014/main" id="{41E651B3-7B7C-AB5F-1298-C0AFE52B0109}"/>
              </a:ext>
            </a:extLst>
          </p:cNvPr>
          <p:cNvPicPr>
            <a:picLocks noChangeAspect="1"/>
          </p:cNvPicPr>
          <p:nvPr/>
        </p:nvPicPr>
        <p:blipFill>
          <a:blip r:embed="rId4"/>
          <a:srcRect l="1000" r="5" b="5"/>
          <a:stretch/>
        </p:blipFill>
        <p:spPr>
          <a:xfrm>
            <a:off x="2727133" y="3409445"/>
            <a:ext cx="2965878" cy="296587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Tree>
    <p:extLst>
      <p:ext uri="{BB962C8B-B14F-4D97-AF65-F5344CB8AC3E}">
        <p14:creationId xmlns:p14="http://schemas.microsoft.com/office/powerpoint/2010/main" val="3185455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29F9-91DA-34EB-7124-C97F32D9785C}"/>
              </a:ext>
            </a:extLst>
          </p:cNvPr>
          <p:cNvSpPr>
            <a:spLocks noGrp="1"/>
          </p:cNvSpPr>
          <p:nvPr>
            <p:ph type="title"/>
          </p:nvPr>
        </p:nvSpPr>
        <p:spPr>
          <a:xfrm>
            <a:off x="670560" y="424166"/>
            <a:ext cx="4681208" cy="1218780"/>
          </a:xfrm>
        </p:spPr>
        <p:txBody>
          <a:bodyPr vert="horz" wrap="square" lIns="91440" tIns="45720" rIns="91440" bIns="45720" rtlCol="0" anchor="t">
            <a:normAutofit/>
          </a:bodyPr>
          <a:lstStyle/>
          <a:p>
            <a:pPr algn="r"/>
            <a:r>
              <a:rPr lang="en-US" sz="72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Project Goal</a:t>
            </a:r>
          </a:p>
        </p:txBody>
      </p:sp>
      <p:pic>
        <p:nvPicPr>
          <p:cNvPr id="7" name="Graphic 6" descr="Bullseye">
            <a:extLst>
              <a:ext uri="{FF2B5EF4-FFF2-40B4-BE49-F238E27FC236}">
                <a16:creationId xmlns:a16="http://schemas.microsoft.com/office/drawing/2014/main" id="{3421B4FE-4DB0-873F-F3AD-809FFBB010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12864" y="810936"/>
            <a:ext cx="4608576" cy="4608576"/>
          </a:xfrm>
          <a:prstGeom prst="rect">
            <a:avLst/>
          </a:prstGeom>
        </p:spPr>
      </p:pic>
      <p:sp>
        <p:nvSpPr>
          <p:cNvPr id="4" name="TextBox 3">
            <a:extLst>
              <a:ext uri="{FF2B5EF4-FFF2-40B4-BE49-F238E27FC236}">
                <a16:creationId xmlns:a16="http://schemas.microsoft.com/office/drawing/2014/main" id="{80656C44-F523-BD00-D3C5-F403D188A092}"/>
              </a:ext>
            </a:extLst>
          </p:cNvPr>
          <p:cNvSpPr txBox="1"/>
          <p:nvPr/>
        </p:nvSpPr>
        <p:spPr>
          <a:xfrm>
            <a:off x="670560" y="1894249"/>
            <a:ext cx="5780977" cy="1200329"/>
          </a:xfrm>
          <a:prstGeom prst="rect">
            <a:avLst/>
          </a:prstGeom>
          <a:noFill/>
        </p:spPr>
        <p:txBody>
          <a:bodyPr wrap="square" rtlCol="0">
            <a:spAutoFit/>
          </a:bodyPr>
          <a:lstStyle/>
          <a:p>
            <a:pPr marL="285750" indent="-285750">
              <a:buFont typeface="Arial" panose="020B0604020202020204" pitchFamily="34" charset="0"/>
              <a:buChar char="•"/>
            </a:pPr>
            <a:r>
              <a:rPr lang="en-US" sz="2400" dirty="0"/>
              <a:t>Measure and visualize light attenuation caused by experimental sediment plume generation</a:t>
            </a:r>
          </a:p>
        </p:txBody>
      </p:sp>
    </p:spTree>
    <p:extLst>
      <p:ext uri="{BB962C8B-B14F-4D97-AF65-F5344CB8AC3E}">
        <p14:creationId xmlns:p14="http://schemas.microsoft.com/office/powerpoint/2010/main" val="32635312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83C8-2FF3-E10C-6AFA-F1BBD5B4D0D9}"/>
              </a:ext>
            </a:extLst>
          </p:cNvPr>
          <p:cNvSpPr>
            <a:spLocks noGrp="1"/>
          </p:cNvSpPr>
          <p:nvPr>
            <p:ph type="title"/>
          </p:nvPr>
        </p:nvSpPr>
        <p:spPr>
          <a:xfrm>
            <a:off x="838200" y="2766218"/>
            <a:ext cx="10515600" cy="1325563"/>
          </a:xfrm>
        </p:spPr>
        <p:txBody>
          <a:bodyPr>
            <a:noAutofit/>
          </a:bodyPr>
          <a:lstStyle/>
          <a:p>
            <a:pPr algn="ctr"/>
            <a:r>
              <a:rPr lang="en-US" sz="9600" dirty="0"/>
              <a:t>METHODS</a:t>
            </a:r>
          </a:p>
        </p:txBody>
      </p:sp>
    </p:spTree>
    <p:extLst>
      <p:ext uri="{BB962C8B-B14F-4D97-AF65-F5344CB8AC3E}">
        <p14:creationId xmlns:p14="http://schemas.microsoft.com/office/powerpoint/2010/main" val="1242134976"/>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TM03457475[[fn=Frame]]</Template>
  <TotalTime>9474</TotalTime>
  <Words>3047</Words>
  <Application>Microsoft Office PowerPoint</Application>
  <PresentationFormat>Widescreen</PresentationFormat>
  <Paragraphs>466</Paragraphs>
  <Slides>50</Slides>
  <Notes>35</Notes>
  <HiddenSlides>23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50</vt:i4>
      </vt:variant>
    </vt:vector>
  </HeadingPairs>
  <TitlesOfParts>
    <vt:vector size="58" baseType="lpstr">
      <vt:lpstr>Aptos</vt:lpstr>
      <vt:lpstr>Aptos Narrow</vt:lpstr>
      <vt:lpstr>Arial</vt:lpstr>
      <vt:lpstr>Cambria Math</vt:lpstr>
      <vt:lpstr>Corbel</vt:lpstr>
      <vt:lpstr>Times New Roman</vt:lpstr>
      <vt:lpstr>Wingdings</vt:lpstr>
      <vt:lpstr>Depth</vt:lpstr>
      <vt:lpstr>PowerPoint Presentation</vt:lpstr>
      <vt:lpstr>PowerPoint Presentation</vt:lpstr>
      <vt:lpstr>Seagrass Beds Have Multifaceted Benefits</vt:lpstr>
      <vt:lpstr>Sediment Plumes Negatively Affect Seagrass</vt:lpstr>
      <vt:lpstr>Studying the effect of sediment plumes on seagrass</vt:lpstr>
      <vt:lpstr>Oyster mariculture</vt:lpstr>
      <vt:lpstr>CMP OYSTER MARICULTURE</vt:lpstr>
      <vt:lpstr>Project Goal</vt:lpstr>
      <vt:lpstr>METHODS</vt:lpstr>
      <vt:lpstr>Study Site</vt:lpstr>
      <vt:lpstr>Experimental Design</vt:lpstr>
      <vt:lpstr>Experimental Area</vt:lpstr>
      <vt:lpstr>Generating Sediment Plumes</vt:lpstr>
      <vt:lpstr>PowerPoint Presentation</vt:lpstr>
      <vt:lpstr>PowerPoint Presentation</vt:lpstr>
      <vt:lpstr>Light Logger Setup</vt:lpstr>
      <vt:lpstr>Temporal Sampling Design</vt:lpstr>
      <vt:lpstr>Creating Relational Database</vt:lpstr>
      <vt:lpstr>Data Processing Workflow</vt:lpstr>
      <vt:lpstr>Estimating Light Attenuation</vt:lpstr>
      <vt:lpstr>PowerPoint Presentation</vt:lpstr>
      <vt:lpstr>Converting Data Into Zones and Tracks</vt:lpstr>
      <vt:lpstr>Raw Data Collected by Light Loggers</vt:lpstr>
      <vt:lpstr>Experimental Design</vt:lpstr>
      <vt:lpstr>Tidying Up Data for RStudio</vt:lpstr>
      <vt:lpstr>07-18-2022 Experimental Layout</vt:lpstr>
      <vt:lpstr>File Paths for Individual Light Loggers</vt:lpstr>
      <vt:lpstr>Disturbance Timeframes</vt:lpstr>
      <vt:lpstr>Data Manipulation – Calculating Coordinates</vt:lpstr>
      <vt:lpstr>Data Manipulation – Percent Light Attenuation</vt:lpstr>
      <vt:lpstr>Data Manipulation – Percent Light Attenuation</vt:lpstr>
      <vt:lpstr>Data Manipulation – Percent Light Attenuation</vt:lpstr>
      <vt:lpstr>Data Manipulation – Calculating Coordinates</vt:lpstr>
      <vt:lpstr>PowerPoint Presentation</vt:lpstr>
      <vt:lpstr>Data Manipulation – Individual Heatmaps</vt:lpstr>
      <vt:lpstr>Data Manipulation – Individual Heatmaps</vt:lpstr>
      <vt:lpstr>Visualization of Mean Light Attenuation</vt:lpstr>
      <vt:lpstr>PowerPoint Presentation</vt:lpstr>
      <vt:lpstr>Less Difference in Attenuation than Expected</vt:lpstr>
      <vt:lpstr>Acceptable Attenuation Values Near Sediment Plume</vt:lpstr>
      <vt:lpstr>Expected Attenuation Values Near Sediment Plume </vt:lpstr>
      <vt:lpstr>Plumes Generated had Finer Scale Impacts than Anticipated</vt:lpstr>
      <vt:lpstr>Future Applications</vt:lpstr>
      <vt:lpstr>Data Automation is Instrumental for Organizing Biological Data</vt:lpstr>
      <vt:lpstr>Obstacles</vt:lpstr>
      <vt:lpstr>Conclusions</vt:lpstr>
      <vt:lpstr>Future Studies </vt:lpstr>
      <vt:lpstr>Acknowledgements</vt:lpstr>
      <vt:lpstr>Lab Pictures</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ortuno</dc:creator>
  <cp:lastModifiedBy>javier ortuno</cp:lastModifiedBy>
  <cp:revision>11</cp:revision>
  <dcterms:created xsi:type="dcterms:W3CDTF">2024-11-21T03:56:46Z</dcterms:created>
  <dcterms:modified xsi:type="dcterms:W3CDTF">2024-12-01T05:07:14Z</dcterms:modified>
</cp:coreProperties>
</file>